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5" r:id="rId5"/>
  </p:sldMasterIdLst>
  <p:notesMasterIdLst>
    <p:notesMasterId r:id="rId27"/>
  </p:notesMasterIdLst>
  <p:sldIdLst>
    <p:sldId id="268" r:id="rId6"/>
    <p:sldId id="270" r:id="rId7"/>
    <p:sldId id="296" r:id="rId8"/>
    <p:sldId id="299" r:id="rId9"/>
    <p:sldId id="300" r:id="rId10"/>
    <p:sldId id="301" r:id="rId11"/>
    <p:sldId id="297" r:id="rId12"/>
    <p:sldId id="302" r:id="rId13"/>
    <p:sldId id="303" r:id="rId14"/>
    <p:sldId id="298" r:id="rId15"/>
    <p:sldId id="304" r:id="rId16"/>
    <p:sldId id="305" r:id="rId17"/>
    <p:sldId id="306" r:id="rId18"/>
    <p:sldId id="307" r:id="rId19"/>
    <p:sldId id="308" r:id="rId20"/>
    <p:sldId id="309" r:id="rId21"/>
    <p:sldId id="310" r:id="rId22"/>
    <p:sldId id="311" r:id="rId23"/>
    <p:sldId id="312" r:id="rId24"/>
    <p:sldId id="313" r:id="rId25"/>
    <p:sldId id="295"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53A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93"/>
    <p:restoredTop sz="82139" autoAdjust="0"/>
  </p:normalViewPr>
  <p:slideViewPr>
    <p:cSldViewPr>
      <p:cViewPr varScale="1">
        <p:scale>
          <a:sx n="55" d="100"/>
          <a:sy n="55" d="100"/>
        </p:scale>
        <p:origin x="1752" y="32"/>
      </p:cViewPr>
      <p:guideLst>
        <p:guide orient="horz" pos="216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6FEB08-D719-5F4A-88FA-817040459E0F}" type="datetimeFigureOut">
              <a:rPr lang="en-US" smtClean="0"/>
              <a:t>10/20/2021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5F9F7E-D5DC-D541-8EE1-DC96FFF7E127}" type="slidenum">
              <a:rPr lang="en-US" smtClean="0"/>
              <a:t>‹#›</a:t>
            </a:fld>
            <a:endParaRPr lang="en-US"/>
          </a:p>
        </p:txBody>
      </p:sp>
    </p:spTree>
    <p:extLst>
      <p:ext uri="{BB962C8B-B14F-4D97-AF65-F5344CB8AC3E}">
        <p14:creationId xmlns:p14="http://schemas.microsoft.com/office/powerpoint/2010/main" val="9350854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15F9F7E-D5DC-D541-8EE1-DC96FFF7E127}" type="slidenum">
              <a:rPr lang="en-US" smtClean="0"/>
              <a:t>2</a:t>
            </a:fld>
            <a:endParaRPr lang="en-US"/>
          </a:p>
        </p:txBody>
      </p:sp>
    </p:spTree>
    <p:extLst>
      <p:ext uri="{BB962C8B-B14F-4D97-AF65-F5344CB8AC3E}">
        <p14:creationId xmlns:p14="http://schemas.microsoft.com/office/powerpoint/2010/main" val="695896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wrap up, I will discuss some limitations to this research, and the potential for future research. The first limitation is that we were only able to test one version of experimental invites emphasizing </a:t>
            </a:r>
            <a:r>
              <a:rPr lang="en-US" dirty="0" err="1"/>
              <a:t>prd</a:t>
            </a:r>
            <a:r>
              <a:rPr lang="en-US" dirty="0"/>
              <a:t> use. We didn’t find a significant increase in response rates, but are there other way to emphasize </a:t>
            </a:r>
            <a:r>
              <a:rPr lang="en-US" dirty="0" err="1"/>
              <a:t>prd</a:t>
            </a:r>
            <a:r>
              <a:rPr lang="en-US" dirty="0"/>
              <a:t> in survey invites that are more compelling than used in this experiment, and hence, might result in higher response rates? To investigate this, the NERD team is planning to conduct cognitive interviews aimed at gaining insight into respondent reactions to </a:t>
            </a:r>
            <a:r>
              <a:rPr lang="en-US" dirty="0" err="1"/>
              <a:t>prd</a:t>
            </a:r>
            <a:r>
              <a:rPr lang="en-US" dirty="0"/>
              <a:t>-invite wording to understand if and where the wording can be made more compelling. Another limitation is that the universe from which the sample was selected for this experiment had a high predicted propensity to respond, with a median respond propensity on the sample frame of 0.77. As a result, the impact of the </a:t>
            </a:r>
            <a:r>
              <a:rPr lang="en-US" dirty="0" err="1"/>
              <a:t>prd</a:t>
            </a:r>
            <a:r>
              <a:rPr lang="en-US" dirty="0"/>
              <a:t> invites may have been mitigated by a sample that already had a high probability of response. Which leaves us to wonder if different results might be observed among those with significantly lower response propensities. Two avenues for future research are recommended here. The first is that multiple experimental versions of </a:t>
            </a:r>
            <a:r>
              <a:rPr lang="en-US" dirty="0" err="1"/>
              <a:t>prd</a:t>
            </a:r>
            <a:r>
              <a:rPr lang="en-US" dirty="0"/>
              <a:t>-emphasized invites should be tested to determine whether there is an optimal wording for increasing response rates. The second is that an experiment should be conducted to determine whether PRD emphasized survey invites result in higher response rates among those with a low probability to respond. </a:t>
            </a:r>
          </a:p>
        </p:txBody>
      </p:sp>
      <p:sp>
        <p:nvSpPr>
          <p:cNvPr id="4" name="Slide Number Placeholder 3"/>
          <p:cNvSpPr>
            <a:spLocks noGrp="1"/>
          </p:cNvSpPr>
          <p:nvPr>
            <p:ph type="sldNum" sz="quarter" idx="5"/>
          </p:nvPr>
        </p:nvSpPr>
        <p:spPr/>
        <p:txBody>
          <a:bodyPr/>
          <a:lstStyle/>
          <a:p>
            <a:fld id="{315F9F7E-D5DC-D541-8EE1-DC96FFF7E127}" type="slidenum">
              <a:rPr lang="en-US" smtClean="0"/>
              <a:t>20</a:t>
            </a:fld>
            <a:endParaRPr lang="en-US"/>
          </a:p>
        </p:txBody>
      </p:sp>
    </p:spTree>
    <p:extLst>
      <p:ext uri="{BB962C8B-B14F-4D97-AF65-F5344CB8AC3E}">
        <p14:creationId xmlns:p14="http://schemas.microsoft.com/office/powerpoint/2010/main" val="2867166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saw in my colleague Heather </a:t>
            </a:r>
            <a:r>
              <a:rPr lang="en-US" dirty="0" err="1"/>
              <a:t>Ridolfo’s</a:t>
            </a:r>
            <a:r>
              <a:rPr lang="en-US" dirty="0"/>
              <a:t> presentation, currently </a:t>
            </a:r>
            <a:r>
              <a:rPr lang="en-US" dirty="0" err="1"/>
              <a:t>nass</a:t>
            </a:r>
            <a:r>
              <a:rPr lang="en-US" dirty="0"/>
              <a:t> has the capability to pre-print respondents’ </a:t>
            </a:r>
            <a:r>
              <a:rPr lang="en-US" dirty="0" err="1"/>
              <a:t>prd</a:t>
            </a:r>
            <a:r>
              <a:rPr lang="en-US" dirty="0"/>
              <a:t> in the web mode of survey. As Heather showed in screen shots of the web instrument, that meant prefilling answers with respondents’ most recent responses to the same questions. Holmberg, writing on behalf of statistics Sweden, summarized the pros and cons of pre-printing </a:t>
            </a:r>
            <a:r>
              <a:rPr lang="en-US" dirty="0" err="1"/>
              <a:t>respondens</a:t>
            </a:r>
            <a:r>
              <a:rPr lang="en-US" dirty="0"/>
              <a:t>’ </a:t>
            </a:r>
            <a:r>
              <a:rPr lang="en-US" dirty="0" err="1"/>
              <a:t>prd</a:t>
            </a:r>
            <a:r>
              <a:rPr lang="en-US" dirty="0"/>
              <a:t> in self-administered surveys from the perspective of official statistics. Pre-printing PRD can reduce respondent burden: in other words, frequently asking the respondent to fill in the same (hardly ever changing) statistics can seem unnecessary from a respondent</a:t>
            </a:r>
          </a:p>
          <a:p>
            <a:r>
              <a:rPr lang="en-US" dirty="0"/>
              <a:t>perspective. Since respondents simply can verify that the pre-printed values still</a:t>
            </a:r>
          </a:p>
          <a:p>
            <a:r>
              <a:rPr lang="en-US" dirty="0"/>
              <a:t>are valid or update them if necessary, pre-printing available data avoids this. With regard to questionnaire guidance, memory support and anchoring, pre-printing can help</a:t>
            </a:r>
          </a:p>
          <a:p>
            <a:r>
              <a:rPr lang="en-US" dirty="0"/>
              <a:t>the respondent to </a:t>
            </a:r>
            <a:r>
              <a:rPr lang="en-US" dirty="0" err="1"/>
              <a:t>recognise</a:t>
            </a:r>
            <a:r>
              <a:rPr lang="en-US" dirty="0"/>
              <a:t> what information is requested, where to put it in the questionnaire, and whether the intended response is reasonable given the pre-printed information. Pre-printing can also help to keep track of events in time (e.g., whether an event has already been reported or not). Respondents also appreciate when their historical data is given back to them and it can result in a reduction of measurement errors and improve data quality, since pre-printing makes it possible for the respondent to check, react to, and correct previously collected information, yielding fewer spurious reports of changes and inconsistencies in data over time. </a:t>
            </a:r>
          </a:p>
        </p:txBody>
      </p:sp>
      <p:sp>
        <p:nvSpPr>
          <p:cNvPr id="4" name="Slide Number Placeholder 3"/>
          <p:cNvSpPr>
            <a:spLocks noGrp="1"/>
          </p:cNvSpPr>
          <p:nvPr>
            <p:ph type="sldNum" sz="quarter" idx="5"/>
          </p:nvPr>
        </p:nvSpPr>
        <p:spPr/>
        <p:txBody>
          <a:bodyPr/>
          <a:lstStyle/>
          <a:p>
            <a:fld id="{315F9F7E-D5DC-D541-8EE1-DC96FFF7E127}" type="slidenum">
              <a:rPr lang="en-US" smtClean="0"/>
              <a:t>5</a:t>
            </a:fld>
            <a:endParaRPr lang="en-US"/>
          </a:p>
        </p:txBody>
      </p:sp>
    </p:spTree>
    <p:extLst>
      <p:ext uri="{BB962C8B-B14F-4D97-AF65-F5344CB8AC3E}">
        <p14:creationId xmlns:p14="http://schemas.microsoft.com/office/powerpoint/2010/main" val="2271488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Holmberg also discusses some cons of preprinting </a:t>
            </a:r>
            <a:r>
              <a:rPr lang="en-US" dirty="0" err="1"/>
              <a:t>prd</a:t>
            </a:r>
            <a:r>
              <a:rPr lang="en-US" dirty="0"/>
              <a:t>, which I will briefly summarize. The first is that there is a risk of bias due to underreporting of changes, and a risk of the conservation of previous errors in the current survey. Pre-printing may also increase the risk of satisficing, if respondents simply accept their </a:t>
            </a:r>
            <a:r>
              <a:rPr lang="en-US" dirty="0" err="1"/>
              <a:t>prd</a:t>
            </a:r>
            <a:r>
              <a:rPr lang="en-US" dirty="0"/>
              <a:t> without full consideration for if the previous answer is still valid. When the PRD is wrong, or the respondent doesn’t remember providing it, it can result in strong negative reactions, and respondents may lose confidence and goodwill toward the organization conducting the survey. Heather Ridolfo provided some good examples of the types of negative respondent reactions that can happen when they viewed the pre-printed </a:t>
            </a:r>
            <a:r>
              <a:rPr lang="en-US" dirty="0" err="1"/>
              <a:t>prd</a:t>
            </a:r>
            <a:r>
              <a:rPr lang="en-US" dirty="0"/>
              <a:t> as being wrong or unrecognizable. There is also the risk that pre-printed data will be disclosed to outsiders. Lastly, economic implications, such as the cost to the organization to operationalize in practice, and the impact to data that industries rely on to make business decisions, may make the inclusion of </a:t>
            </a:r>
            <a:r>
              <a:rPr lang="en-US" dirty="0" err="1"/>
              <a:t>prd</a:t>
            </a:r>
            <a:r>
              <a:rPr lang="en-US" dirty="0"/>
              <a:t> in official statistics unwise. However, it is worth noting that recent research on pre-printing </a:t>
            </a:r>
            <a:r>
              <a:rPr lang="en-US" dirty="0" err="1"/>
              <a:t>prd</a:t>
            </a:r>
            <a:r>
              <a:rPr lang="en-US" dirty="0"/>
              <a:t> in the web mode of a quarterly NASS survey found no negative impacts to data quality compared to a control group, and no evidence of systematic or increased satisficing. </a:t>
            </a:r>
          </a:p>
        </p:txBody>
      </p:sp>
      <p:sp>
        <p:nvSpPr>
          <p:cNvPr id="4" name="Slide Number Placeholder 3"/>
          <p:cNvSpPr>
            <a:spLocks noGrp="1"/>
          </p:cNvSpPr>
          <p:nvPr>
            <p:ph type="sldNum" sz="quarter" idx="5"/>
          </p:nvPr>
        </p:nvSpPr>
        <p:spPr/>
        <p:txBody>
          <a:bodyPr/>
          <a:lstStyle/>
          <a:p>
            <a:fld id="{315F9F7E-D5DC-D541-8EE1-DC96FFF7E127}" type="slidenum">
              <a:rPr lang="en-US" smtClean="0"/>
              <a:t>6</a:t>
            </a:fld>
            <a:endParaRPr lang="en-US"/>
          </a:p>
        </p:txBody>
      </p:sp>
    </p:spTree>
    <p:extLst>
      <p:ext uri="{BB962C8B-B14F-4D97-AF65-F5344CB8AC3E}">
        <p14:creationId xmlns:p14="http://schemas.microsoft.com/office/powerpoint/2010/main" val="4221125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NERD team planned and executed a pre-printing of </a:t>
            </a:r>
            <a:r>
              <a:rPr lang="en-US" dirty="0" err="1"/>
              <a:t>prd</a:t>
            </a:r>
            <a:r>
              <a:rPr lang="en-US" dirty="0"/>
              <a:t> experiment in the web mode of the 2020 COA content test. For this experiment, there was a population of about 267,000 with </a:t>
            </a:r>
            <a:r>
              <a:rPr lang="en-US" dirty="0" err="1"/>
              <a:t>prd</a:t>
            </a:r>
            <a:r>
              <a:rPr lang="en-US" dirty="0"/>
              <a:t> available to be pre-printed in the content test form, and we had the ability to select a sample of 9,000 from this population. The selected sample was stratified by agricultural region, the amount of </a:t>
            </a:r>
            <a:r>
              <a:rPr lang="en-US" dirty="0" err="1"/>
              <a:t>prd</a:t>
            </a:r>
            <a:r>
              <a:rPr lang="en-US" dirty="0"/>
              <a:t> they had available to be pre-printed in the content test, and age of the </a:t>
            </a:r>
            <a:r>
              <a:rPr lang="en-US" dirty="0" err="1"/>
              <a:t>prd</a:t>
            </a:r>
            <a:r>
              <a:rPr lang="en-US" dirty="0"/>
              <a:t>, or in other words, how long ago the data was reported. The sample was also sorted by predicted response propensity, farm type, and farm size. Data collection for the COA content test ran from January to May 2021. From January to march, sampled operations could respond via paper &amp; mail or by the web, where there </a:t>
            </a:r>
            <a:r>
              <a:rPr lang="en-US" dirty="0" err="1"/>
              <a:t>prd</a:t>
            </a:r>
            <a:r>
              <a:rPr lang="en-US" dirty="0"/>
              <a:t> was pre-printed. Nonresponse follow-up was then conducted exclusively via CATI from April to May. </a:t>
            </a:r>
          </a:p>
        </p:txBody>
      </p:sp>
      <p:sp>
        <p:nvSpPr>
          <p:cNvPr id="4" name="Slide Number Placeholder 3"/>
          <p:cNvSpPr>
            <a:spLocks noGrp="1"/>
          </p:cNvSpPr>
          <p:nvPr>
            <p:ph type="sldNum" sz="quarter" idx="5"/>
          </p:nvPr>
        </p:nvSpPr>
        <p:spPr/>
        <p:txBody>
          <a:bodyPr/>
          <a:lstStyle/>
          <a:p>
            <a:fld id="{315F9F7E-D5DC-D541-8EE1-DC96FFF7E127}" type="slidenum">
              <a:rPr lang="en-US" smtClean="0"/>
              <a:t>8</a:t>
            </a:fld>
            <a:endParaRPr lang="en-US"/>
          </a:p>
        </p:txBody>
      </p:sp>
    </p:spTree>
    <p:extLst>
      <p:ext uri="{BB962C8B-B14F-4D97-AF65-F5344CB8AC3E}">
        <p14:creationId xmlns:p14="http://schemas.microsoft.com/office/powerpoint/2010/main" val="22592895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mentioned earlier, one of the reasons to conduct the pre-printing experiment was as a result of declining response rates in the COA. So, to test if </a:t>
            </a:r>
            <a:r>
              <a:rPr lang="en-US" dirty="0" err="1"/>
              <a:t>prd</a:t>
            </a:r>
            <a:r>
              <a:rPr lang="en-US" dirty="0"/>
              <a:t> has an impact on response rates, we design experimental survey invites emphasizing PRD’s use in the web forms. The response rates to these experimental invites would then be compared to the response rates of a control group that received identical invites, with the only exception being no mention of </a:t>
            </a:r>
            <a:r>
              <a:rPr lang="en-US" dirty="0" err="1"/>
              <a:t>prd</a:t>
            </a:r>
            <a:r>
              <a:rPr lang="en-US" dirty="0"/>
              <a:t> use. The thought being, if respondents are told their PRD will be pre-printed in their forms to aid them in form completion, will the by more likely to respond? Based on our available sample size, we decided to assign the selected sample to one of three experimental groups to test this question, using stratified random assignment, resulting in a control and two treatment groups. </a:t>
            </a:r>
          </a:p>
        </p:txBody>
      </p:sp>
      <p:sp>
        <p:nvSpPr>
          <p:cNvPr id="4" name="Slide Number Placeholder 3"/>
          <p:cNvSpPr>
            <a:spLocks noGrp="1"/>
          </p:cNvSpPr>
          <p:nvPr>
            <p:ph type="sldNum" sz="quarter" idx="5"/>
          </p:nvPr>
        </p:nvSpPr>
        <p:spPr/>
        <p:txBody>
          <a:bodyPr/>
          <a:lstStyle/>
          <a:p>
            <a:fld id="{315F9F7E-D5DC-D541-8EE1-DC96FFF7E127}" type="slidenum">
              <a:rPr lang="en-US" smtClean="0"/>
              <a:t>9</a:t>
            </a:fld>
            <a:endParaRPr lang="en-US"/>
          </a:p>
        </p:txBody>
      </p:sp>
    </p:spTree>
    <p:extLst>
      <p:ext uri="{BB962C8B-B14F-4D97-AF65-F5344CB8AC3E}">
        <p14:creationId xmlns:p14="http://schemas.microsoft.com/office/powerpoint/2010/main" val="4157502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mentioned earlier, data collection for the </a:t>
            </a:r>
            <a:r>
              <a:rPr lang="en-US" dirty="0" err="1"/>
              <a:t>coa</a:t>
            </a:r>
            <a:r>
              <a:rPr lang="en-US" dirty="0"/>
              <a:t> content test ran from January to may 2021. However, the mailed survey invites occurred from January to March. In total, there were five invite mailing sent to each experimental group. Each groups mailed invites were sent on the following dates. CATI nonresponse follow-ups began on April 1. It may be worth noting that no </a:t>
            </a:r>
            <a:r>
              <a:rPr lang="en-US" dirty="0" err="1"/>
              <a:t>prd</a:t>
            </a:r>
            <a:r>
              <a:rPr lang="en-US" dirty="0"/>
              <a:t> was used in CATI and the CATI interviewers did not mention to respondents that </a:t>
            </a:r>
            <a:r>
              <a:rPr lang="en-US" dirty="0" err="1"/>
              <a:t>prd</a:t>
            </a:r>
            <a:r>
              <a:rPr lang="en-US" dirty="0"/>
              <a:t> would be used. </a:t>
            </a:r>
          </a:p>
        </p:txBody>
      </p:sp>
      <p:sp>
        <p:nvSpPr>
          <p:cNvPr id="4" name="Slide Number Placeholder 3"/>
          <p:cNvSpPr>
            <a:spLocks noGrp="1"/>
          </p:cNvSpPr>
          <p:nvPr>
            <p:ph type="sldNum" sz="quarter" idx="5"/>
          </p:nvPr>
        </p:nvSpPr>
        <p:spPr/>
        <p:txBody>
          <a:bodyPr/>
          <a:lstStyle/>
          <a:p>
            <a:fld id="{315F9F7E-D5DC-D541-8EE1-DC96FFF7E127}" type="slidenum">
              <a:rPr lang="en-US" smtClean="0"/>
              <a:t>11</a:t>
            </a:fld>
            <a:endParaRPr lang="en-US"/>
          </a:p>
        </p:txBody>
      </p:sp>
    </p:spTree>
    <p:extLst>
      <p:ext uri="{BB962C8B-B14F-4D97-AF65-F5344CB8AC3E}">
        <p14:creationId xmlns:p14="http://schemas.microsoft.com/office/powerpoint/2010/main" val="33598706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this slide you can see the screen shots of the first survey invites that were mailed to our experimental groups. The screen shot on the left show the invite that the control group and treatment 1 group received, and the screen shot on the right shows the invite that the treatment 2 group received. The text of the invites are identical, except you’ll notice inside the orange box on the right the text emphasizing the use of PRD in treatment 2’s web form. It reads “Some questions in your online report may already be pre-filled with your answers from previous NASS surveys, helping to make online reporting fast and easy.” </a:t>
            </a:r>
          </a:p>
        </p:txBody>
      </p:sp>
      <p:sp>
        <p:nvSpPr>
          <p:cNvPr id="4" name="Slide Number Placeholder 3"/>
          <p:cNvSpPr>
            <a:spLocks noGrp="1"/>
          </p:cNvSpPr>
          <p:nvPr>
            <p:ph type="sldNum" sz="quarter" idx="5"/>
          </p:nvPr>
        </p:nvSpPr>
        <p:spPr/>
        <p:txBody>
          <a:bodyPr/>
          <a:lstStyle/>
          <a:p>
            <a:fld id="{315F9F7E-D5DC-D541-8EE1-DC96FFF7E127}" type="slidenum">
              <a:rPr lang="en-US" smtClean="0"/>
              <a:t>12</a:t>
            </a:fld>
            <a:endParaRPr lang="en-US"/>
          </a:p>
        </p:txBody>
      </p:sp>
    </p:spTree>
    <p:extLst>
      <p:ext uri="{BB962C8B-B14F-4D97-AF65-F5344CB8AC3E}">
        <p14:creationId xmlns:p14="http://schemas.microsoft.com/office/powerpoint/2010/main" val="850584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this slide you’ll see an example of one of the follow-up mailings that were sent to respondents who had not responded by the time of the third mailing on February 8</a:t>
            </a:r>
            <a:r>
              <a:rPr lang="en-US" baseline="30000" dirty="0"/>
              <a:t>th</a:t>
            </a:r>
            <a:r>
              <a:rPr lang="en-US" dirty="0"/>
              <a:t>. Again, you’ll notice that the text in the invites is identical except for that in the orange box in the screen shot on the right that was sent to treatment group 2. </a:t>
            </a:r>
          </a:p>
        </p:txBody>
      </p:sp>
      <p:sp>
        <p:nvSpPr>
          <p:cNvPr id="4" name="Slide Number Placeholder 3"/>
          <p:cNvSpPr>
            <a:spLocks noGrp="1"/>
          </p:cNvSpPr>
          <p:nvPr>
            <p:ph type="sldNum" sz="quarter" idx="5"/>
          </p:nvPr>
        </p:nvSpPr>
        <p:spPr/>
        <p:txBody>
          <a:bodyPr/>
          <a:lstStyle/>
          <a:p>
            <a:fld id="{315F9F7E-D5DC-D541-8EE1-DC96FFF7E127}" type="slidenum">
              <a:rPr lang="en-US" smtClean="0"/>
              <a:t>13</a:t>
            </a:fld>
            <a:endParaRPr lang="en-US"/>
          </a:p>
        </p:txBody>
      </p:sp>
    </p:spTree>
    <p:extLst>
      <p:ext uri="{BB962C8B-B14F-4D97-AF65-F5344CB8AC3E}">
        <p14:creationId xmlns:p14="http://schemas.microsoft.com/office/powerpoint/2010/main" val="41123067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You’ll recall that this research had two main objectives, to see if we can use </a:t>
            </a:r>
            <a:r>
              <a:rPr lang="en-US" dirty="0" err="1"/>
              <a:t>prd</a:t>
            </a:r>
            <a:r>
              <a:rPr lang="en-US" dirty="0"/>
              <a:t> to increase response rates, and to see if we can use </a:t>
            </a:r>
            <a:r>
              <a:rPr lang="en-US" dirty="0" err="1"/>
              <a:t>prd</a:t>
            </a:r>
            <a:r>
              <a:rPr lang="en-US" dirty="0"/>
              <a:t> to decrease respondent burden. In conclusion, we can say that emphasizing the use of </a:t>
            </a:r>
            <a:r>
              <a:rPr lang="en-US" dirty="0" err="1"/>
              <a:t>prd</a:t>
            </a:r>
            <a:r>
              <a:rPr lang="en-US" dirty="0"/>
              <a:t> in the survey invites does not increase overall response rates, but it does increase the proportion of web respondents. Although it is not the full desired result, increasing web response is an auxiliary benefit because it increase data collection efficiency and reduces the cost per complete in most cases. We can also conclude that pre-printing respondents’ </a:t>
            </a:r>
            <a:r>
              <a:rPr lang="en-US" dirty="0" err="1"/>
              <a:t>prd</a:t>
            </a:r>
            <a:r>
              <a:rPr lang="en-US" dirty="0"/>
              <a:t> in the web form reduced respondents’ perceived burden, as they viewed it helping them complete the survey faster and more easily. 72% of respondents agreed or strongly agreed with the statement ‘overall, I have a positive reaction to pre-filled information being used in the survey.” With only 6% disagreeing or strongly disagreeing with that statement. These results suggest that pre-printing respondents’ </a:t>
            </a:r>
            <a:r>
              <a:rPr lang="en-US" dirty="0" err="1"/>
              <a:t>prd</a:t>
            </a:r>
            <a:r>
              <a:rPr lang="en-US" dirty="0"/>
              <a:t> in the actual COA in 2022 would be welcomed by respondents in the majority of cases.  </a:t>
            </a:r>
          </a:p>
        </p:txBody>
      </p:sp>
      <p:sp>
        <p:nvSpPr>
          <p:cNvPr id="4" name="Slide Number Placeholder 3"/>
          <p:cNvSpPr>
            <a:spLocks noGrp="1"/>
          </p:cNvSpPr>
          <p:nvPr>
            <p:ph type="sldNum" sz="quarter" idx="5"/>
          </p:nvPr>
        </p:nvSpPr>
        <p:spPr/>
        <p:txBody>
          <a:bodyPr/>
          <a:lstStyle/>
          <a:p>
            <a:fld id="{315F9F7E-D5DC-D541-8EE1-DC96FFF7E127}" type="slidenum">
              <a:rPr lang="en-US" smtClean="0"/>
              <a:t>19</a:t>
            </a:fld>
            <a:endParaRPr lang="en-US"/>
          </a:p>
        </p:txBody>
      </p:sp>
    </p:spTree>
    <p:extLst>
      <p:ext uri="{BB962C8B-B14F-4D97-AF65-F5344CB8AC3E}">
        <p14:creationId xmlns:p14="http://schemas.microsoft.com/office/powerpoint/2010/main" val="4176529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76400"/>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432175"/>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4204569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457200" y="1371600"/>
            <a:ext cx="8229600" cy="4495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1422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762000"/>
            <a:ext cx="2057400" cy="51355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762000"/>
            <a:ext cx="6019800" cy="513556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95258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0" y="152400"/>
            <a:ext cx="7696200" cy="838200"/>
          </a:xfrm>
        </p:spPr>
        <p:txBody>
          <a:bodyPr/>
          <a:lstStyle/>
          <a:p>
            <a:r>
              <a:rPr lang="en-US"/>
              <a:t>Click to edit Master title style</a:t>
            </a:r>
          </a:p>
        </p:txBody>
      </p:sp>
      <p:sp>
        <p:nvSpPr>
          <p:cNvPr id="3" name="Content Placeholder 2"/>
          <p:cNvSpPr>
            <a:spLocks noGrp="1"/>
          </p:cNvSpPr>
          <p:nvPr>
            <p:ph idx="1"/>
          </p:nvPr>
        </p:nvSpPr>
        <p:spPr>
          <a:xfrm>
            <a:off x="457200" y="1600201"/>
            <a:ext cx="8229600" cy="426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9949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719387"/>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1219200"/>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74639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41679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6925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6925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35434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67748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6728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762001"/>
            <a:ext cx="5111750" cy="48323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924051"/>
            <a:ext cx="3008313" cy="36703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73960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495799"/>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533400"/>
            <a:ext cx="5486400" cy="38893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062537"/>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84970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0600" y="152400"/>
            <a:ext cx="7696200" cy="8382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4478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0" name="Group 9"/>
          <p:cNvGrpSpPr/>
          <p:nvPr userDrawn="1"/>
        </p:nvGrpSpPr>
        <p:grpSpPr>
          <a:xfrm>
            <a:off x="0" y="6003421"/>
            <a:ext cx="9144000" cy="854579"/>
            <a:chOff x="0" y="6003421"/>
            <a:chExt cx="9144000" cy="854579"/>
          </a:xfrm>
        </p:grpSpPr>
        <p:grpSp>
          <p:nvGrpSpPr>
            <p:cNvPr id="14" name="Group 13"/>
            <p:cNvGrpSpPr/>
            <p:nvPr userDrawn="1"/>
          </p:nvGrpSpPr>
          <p:grpSpPr>
            <a:xfrm>
              <a:off x="0" y="6003421"/>
              <a:ext cx="9144000" cy="854579"/>
              <a:chOff x="0" y="6003421"/>
              <a:chExt cx="9144000" cy="854579"/>
            </a:xfrm>
          </p:grpSpPr>
          <p:grpSp>
            <p:nvGrpSpPr>
              <p:cNvPr id="12" name="Group 11"/>
              <p:cNvGrpSpPr/>
              <p:nvPr userDrawn="1"/>
            </p:nvGrpSpPr>
            <p:grpSpPr>
              <a:xfrm>
                <a:off x="0" y="6003421"/>
                <a:ext cx="9144000" cy="854579"/>
                <a:chOff x="0" y="6003421"/>
                <a:chExt cx="9144000" cy="854579"/>
              </a:xfrm>
            </p:grpSpPr>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6003421"/>
                  <a:ext cx="9144000" cy="854579"/>
                </a:xfrm>
                <a:prstGeom prst="rect">
                  <a:avLst/>
                </a:prstGeom>
              </p:spPr>
            </p:pic>
            <p:sp>
              <p:nvSpPr>
                <p:cNvPr id="7" name="Rectangle 6"/>
                <p:cNvSpPr/>
                <p:nvPr userDrawn="1"/>
              </p:nvSpPr>
              <p:spPr>
                <a:xfrm>
                  <a:off x="8001000" y="6096000"/>
                  <a:ext cx="1066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8409234" y="6121129"/>
                <a:ext cx="617223" cy="619162"/>
              </a:xfrm>
              <a:prstGeom prst="rect">
                <a:avLst/>
              </a:prstGeom>
            </p:spPr>
          </p:pic>
        </p:grpSp>
        <p:pic>
          <p:nvPicPr>
            <p:cNvPr id="9" name="Picture 8"/>
            <p:cNvPicPr>
              <a:picLocks noChangeAspect="1"/>
            </p:cNvPicPr>
            <p:nvPr userDrawn="1"/>
          </p:nvPicPr>
          <p:blipFill>
            <a:blip r:embed="rId15"/>
            <a:stretch>
              <a:fillRect/>
            </a:stretch>
          </p:blipFill>
          <p:spPr>
            <a:xfrm>
              <a:off x="990600" y="6248400"/>
              <a:ext cx="3627434" cy="377985"/>
            </a:xfrm>
            <a:prstGeom prst="rect">
              <a:avLst/>
            </a:prstGeom>
          </p:spPr>
        </p:pic>
      </p:grpSp>
    </p:spTree>
    <p:extLst>
      <p:ext uri="{BB962C8B-B14F-4D97-AF65-F5344CB8AC3E}">
        <p14:creationId xmlns:p14="http://schemas.microsoft.com/office/powerpoint/2010/main" val="1346125171"/>
      </p:ext>
    </p:extLst>
  </p:cSld>
  <p:clrMap bg1="lt1" tx1="dk1" bg2="lt2" tx2="dk2" accent1="accent1" accent2="accent2" accent3="accent3" accent4="accent4" accent5="accent5" accent6="accent6" hlink="hlink" folHlink="folHlink"/>
  <p:sldLayoutIdLst>
    <p:sldLayoutId id="2147483846"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4.png"/><Relationship Id="rId4" Type="http://schemas.openxmlformats.org/officeDocument/2006/relationships/hyperlink" Target="mailto:Joseph.Rodhouse@nass.usda.gov"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994979"/>
            <a:ext cx="8991600" cy="1470025"/>
          </a:xfrm>
        </p:spPr>
        <p:txBody>
          <a:bodyPr>
            <a:noAutofit/>
          </a:bodyPr>
          <a:lstStyle/>
          <a:p>
            <a:r>
              <a:rPr lang="en-US" sz="3200" b="1" dirty="0"/>
              <a:t>Utilizing Respondents’ Previously Reported Data in a Census of Establishments: </a:t>
            </a:r>
            <a:br>
              <a:rPr lang="en-US" sz="3200" b="1" dirty="0"/>
            </a:br>
            <a:r>
              <a:rPr lang="en-US" sz="3200" b="1" dirty="0"/>
              <a:t>Results from an Experiment in the Census of Agriculture’s 2020 Content Test</a:t>
            </a:r>
          </a:p>
        </p:txBody>
      </p:sp>
      <p:sp>
        <p:nvSpPr>
          <p:cNvPr id="5" name="Subtitle 4"/>
          <p:cNvSpPr>
            <a:spLocks noGrp="1"/>
          </p:cNvSpPr>
          <p:nvPr>
            <p:ph type="subTitle" idx="1"/>
          </p:nvPr>
        </p:nvSpPr>
        <p:spPr>
          <a:xfrm>
            <a:off x="152400" y="3276600"/>
            <a:ext cx="8839200" cy="1981199"/>
          </a:xfrm>
        </p:spPr>
        <p:txBody>
          <a:bodyPr>
            <a:normAutofit fontScale="92500" lnSpcReduction="10000"/>
          </a:bodyPr>
          <a:lstStyle/>
          <a:p>
            <a:r>
              <a:rPr lang="en-US" sz="3500" i="1" dirty="0">
                <a:solidFill>
                  <a:schemeClr val="tx1"/>
                </a:solidFill>
              </a:rPr>
              <a:t>FCSM Research &amp; Policy Conference </a:t>
            </a:r>
          </a:p>
          <a:p>
            <a:r>
              <a:rPr lang="en-US" sz="3500" dirty="0">
                <a:solidFill>
                  <a:schemeClr val="tx1"/>
                </a:solidFill>
              </a:rPr>
              <a:t>November 4, 2021</a:t>
            </a:r>
            <a:endParaRPr lang="en-US" dirty="0"/>
          </a:p>
          <a:p>
            <a:r>
              <a:rPr lang="en-US" sz="2900" dirty="0">
                <a:solidFill>
                  <a:schemeClr val="tx1"/>
                </a:solidFill>
              </a:rPr>
              <a:t>Joseph Rodhouse</a:t>
            </a:r>
          </a:p>
          <a:p>
            <a:r>
              <a:rPr lang="en-US" sz="2900" dirty="0">
                <a:solidFill>
                  <a:schemeClr val="tx1"/>
                </a:solidFill>
              </a:rPr>
              <a:t>Kathy Ott</a:t>
            </a:r>
          </a:p>
        </p:txBody>
      </p:sp>
      <p:sp>
        <p:nvSpPr>
          <p:cNvPr id="2" name="Rectangle 1"/>
          <p:cNvSpPr/>
          <p:nvPr/>
        </p:nvSpPr>
        <p:spPr>
          <a:xfrm>
            <a:off x="152400" y="5543548"/>
            <a:ext cx="8839200" cy="461665"/>
          </a:xfrm>
          <a:prstGeom prst="rect">
            <a:avLst/>
          </a:prstGeom>
        </p:spPr>
        <p:txBody>
          <a:bodyPr wrap="square">
            <a:spAutoFit/>
          </a:bodyPr>
          <a:lstStyle/>
          <a:p>
            <a:r>
              <a:rPr lang="en-US" sz="1200" dirty="0"/>
              <a:t>The Findings and Conclusions in This Preliminary Publication Have Not Been Formally Disseminated by the U.S. Department of Agriculture and Should Not Be Construed to Represent Any Agency Determination or Policy. </a:t>
            </a:r>
          </a:p>
        </p:txBody>
      </p:sp>
      <p:pic>
        <p:nvPicPr>
          <p:cNvPr id="3" name="Audio 2">
            <a:hlinkClick r:id="" action="ppaction://media"/>
            <a:extLst>
              <a:ext uri="{FF2B5EF4-FFF2-40B4-BE49-F238E27FC236}">
                <a16:creationId xmlns:a16="http://schemas.microsoft.com/office/drawing/2014/main" id="{E5B3E766-C435-4070-87BB-19BD085178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796934274"/>
      </p:ext>
    </p:extLst>
  </p:cSld>
  <p:clrMapOvr>
    <a:masterClrMapping/>
  </p:clrMapOvr>
  <mc:AlternateContent xmlns:mc="http://schemas.openxmlformats.org/markup-compatibility/2006">
    <mc:Choice xmlns:p14="http://schemas.microsoft.com/office/powerpoint/2010/main" Requires="p14">
      <p:transition spd="slow" p14:dur="2000" advTm="16726"/>
    </mc:Choice>
    <mc:Fallback>
      <p:transition spd="slow" advTm="16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CE4B7-90BD-4200-A886-01B4DEFCA5B1}"/>
              </a:ext>
            </a:extLst>
          </p:cNvPr>
          <p:cNvSpPr>
            <a:spLocks noGrp="1"/>
          </p:cNvSpPr>
          <p:nvPr>
            <p:ph type="title"/>
          </p:nvPr>
        </p:nvSpPr>
        <p:spPr>
          <a:xfrm>
            <a:off x="0" y="152400"/>
            <a:ext cx="9144000" cy="838200"/>
          </a:xfrm>
        </p:spPr>
        <p:txBody>
          <a:bodyPr>
            <a:normAutofit/>
          </a:bodyPr>
          <a:lstStyle/>
          <a:p>
            <a:r>
              <a:rPr lang="en-US" sz="3200" dirty="0"/>
              <a:t>PRD Pre-Printing Experiment in the COA Content Test</a:t>
            </a:r>
          </a:p>
        </p:txBody>
      </p:sp>
      <p:sp>
        <p:nvSpPr>
          <p:cNvPr id="5" name="Content Placeholder 4">
            <a:extLst>
              <a:ext uri="{FF2B5EF4-FFF2-40B4-BE49-F238E27FC236}">
                <a16:creationId xmlns:a16="http://schemas.microsoft.com/office/drawing/2014/main" id="{07EA8CC9-80BC-4329-99A7-30DD69DCDB28}"/>
              </a:ext>
            </a:extLst>
          </p:cNvPr>
          <p:cNvSpPr>
            <a:spLocks noGrp="1"/>
          </p:cNvSpPr>
          <p:nvPr>
            <p:ph idx="1"/>
          </p:nvPr>
        </p:nvSpPr>
        <p:spPr>
          <a:xfrm>
            <a:off x="0" y="1295400"/>
            <a:ext cx="9144000" cy="5029200"/>
          </a:xfrm>
        </p:spPr>
        <p:txBody>
          <a:bodyPr>
            <a:normAutofit fontScale="70000" lnSpcReduction="20000"/>
          </a:bodyPr>
          <a:lstStyle/>
          <a:p>
            <a:r>
              <a:rPr lang="en-US" u="sng" dirty="0"/>
              <a:t>Two Main Experimental Conditions</a:t>
            </a:r>
            <a:endParaRPr lang="en-US" dirty="0"/>
          </a:p>
          <a:p>
            <a:pPr lvl="1"/>
            <a:r>
              <a:rPr lang="en-US" dirty="0"/>
              <a:t>Factor A: PRD use in the web mode, or not.</a:t>
            </a:r>
          </a:p>
          <a:p>
            <a:pPr lvl="1"/>
            <a:r>
              <a:rPr lang="en-US" dirty="0"/>
              <a:t>Factor B: Mailed invites emphasizing PRD use, or not.</a:t>
            </a:r>
          </a:p>
          <a:p>
            <a:endParaRPr lang="en-US" dirty="0"/>
          </a:p>
          <a:p>
            <a:r>
              <a:rPr lang="en-US" u="sng" dirty="0"/>
              <a:t>Group Conditions</a:t>
            </a:r>
          </a:p>
          <a:p>
            <a:pPr marL="971550" lvl="1" indent="-514350">
              <a:buFont typeface="+mj-lt"/>
              <a:buAutoNum type="alphaLcParenR"/>
            </a:pPr>
            <a:r>
              <a:rPr lang="en-US" i="1" dirty="0"/>
              <a:t>Control</a:t>
            </a:r>
            <a:r>
              <a:rPr lang="en-US" dirty="0"/>
              <a:t>: PRD in web mode not used, mailed invites do not emphasize PRD</a:t>
            </a:r>
          </a:p>
          <a:p>
            <a:pPr marL="971550" lvl="1" indent="-514350">
              <a:buFont typeface="+mj-lt"/>
              <a:buAutoNum type="alphaLcParenR"/>
            </a:pPr>
            <a:endParaRPr lang="en-US" i="1" dirty="0"/>
          </a:p>
          <a:p>
            <a:pPr marL="971550" lvl="1" indent="-514350">
              <a:buFont typeface="+mj-lt"/>
              <a:buAutoNum type="alphaLcParenR"/>
            </a:pPr>
            <a:r>
              <a:rPr lang="en-US" i="1" dirty="0"/>
              <a:t>Treatment 1</a:t>
            </a:r>
            <a:r>
              <a:rPr lang="en-US" dirty="0"/>
              <a:t>: PRD used in web mode, mailed invites do not emphasize PRD</a:t>
            </a:r>
          </a:p>
          <a:p>
            <a:pPr marL="971550" lvl="1" indent="-514350">
              <a:buFont typeface="+mj-lt"/>
              <a:buAutoNum type="alphaLcParenR"/>
            </a:pPr>
            <a:endParaRPr lang="en-US" i="1" dirty="0"/>
          </a:p>
          <a:p>
            <a:pPr marL="971550" lvl="1" indent="-514350">
              <a:buFont typeface="+mj-lt"/>
              <a:buAutoNum type="alphaLcParenR"/>
            </a:pPr>
            <a:r>
              <a:rPr lang="en-US" i="1" dirty="0"/>
              <a:t>Treatment 2</a:t>
            </a:r>
            <a:r>
              <a:rPr lang="en-US" dirty="0"/>
              <a:t>: PRD used in web mode, mailed invites emphasize PRD use</a:t>
            </a:r>
          </a:p>
          <a:p>
            <a:pPr lvl="1"/>
            <a:endParaRPr lang="en-US" dirty="0"/>
          </a:p>
          <a:p>
            <a:pPr lvl="1">
              <a:buFont typeface="Wingdings" panose="05000000000000000000" pitchFamily="2" charset="2"/>
              <a:buChar char="Ø"/>
            </a:pPr>
            <a:r>
              <a:rPr lang="en-US" dirty="0"/>
              <a:t>This design allows us to disentangle whether impact to response is influenced by mere presence of PRD or invites emphasizing its use. </a:t>
            </a:r>
          </a:p>
        </p:txBody>
      </p:sp>
      <p:pic>
        <p:nvPicPr>
          <p:cNvPr id="4" name="Audio 3">
            <a:hlinkClick r:id="" action="ppaction://media"/>
            <a:extLst>
              <a:ext uri="{FF2B5EF4-FFF2-40B4-BE49-F238E27FC236}">
                <a16:creationId xmlns:a16="http://schemas.microsoft.com/office/drawing/2014/main" id="{73A2B5A6-9A69-4ABE-A9C9-FADD6C6778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540780156"/>
      </p:ext>
    </p:extLst>
  </p:cSld>
  <p:clrMapOvr>
    <a:masterClrMapping/>
  </p:clrMapOvr>
  <mc:AlternateContent xmlns:mc="http://schemas.openxmlformats.org/markup-compatibility/2006">
    <mc:Choice xmlns:p14="http://schemas.microsoft.com/office/powerpoint/2010/main" Requires="p14">
      <p:transition spd="slow" p14:dur="2000" advTm="58089"/>
    </mc:Choice>
    <mc:Fallback>
      <p:transition spd="slow" advTm="58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D16F5-B311-4408-BCBE-09263E882781}"/>
              </a:ext>
            </a:extLst>
          </p:cNvPr>
          <p:cNvSpPr>
            <a:spLocks noGrp="1"/>
          </p:cNvSpPr>
          <p:nvPr>
            <p:ph type="title"/>
          </p:nvPr>
        </p:nvSpPr>
        <p:spPr/>
        <p:txBody>
          <a:bodyPr/>
          <a:lstStyle/>
          <a:p>
            <a:r>
              <a:rPr lang="en-US" dirty="0"/>
              <a:t>Experimental Invites Mailouts</a:t>
            </a:r>
          </a:p>
        </p:txBody>
      </p:sp>
      <p:sp>
        <p:nvSpPr>
          <p:cNvPr id="3" name="Content Placeholder 2">
            <a:extLst>
              <a:ext uri="{FF2B5EF4-FFF2-40B4-BE49-F238E27FC236}">
                <a16:creationId xmlns:a16="http://schemas.microsoft.com/office/drawing/2014/main" id="{0CDBB846-8FF2-4246-B2AD-26F02DF05A97}"/>
              </a:ext>
            </a:extLst>
          </p:cNvPr>
          <p:cNvSpPr>
            <a:spLocks noGrp="1"/>
          </p:cNvSpPr>
          <p:nvPr>
            <p:ph idx="1"/>
          </p:nvPr>
        </p:nvSpPr>
        <p:spPr>
          <a:xfrm>
            <a:off x="0" y="1143000"/>
            <a:ext cx="9144000" cy="4800600"/>
          </a:xfrm>
        </p:spPr>
        <p:txBody>
          <a:bodyPr>
            <a:normAutofit fontScale="70000" lnSpcReduction="20000"/>
          </a:bodyPr>
          <a:lstStyle/>
          <a:p>
            <a:r>
              <a:rPr lang="en-US" dirty="0"/>
              <a:t>Data collection for the experiment ran from January to May 2021.</a:t>
            </a:r>
          </a:p>
          <a:p>
            <a:endParaRPr lang="en-US" dirty="0"/>
          </a:p>
          <a:p>
            <a:r>
              <a:rPr lang="en-US" dirty="0"/>
              <a:t>In total, five invite mailings sent to each experimental group:  </a:t>
            </a:r>
          </a:p>
          <a:p>
            <a:endParaRPr lang="en-US" dirty="0"/>
          </a:p>
          <a:p>
            <a:pPr marL="914400" lvl="1" indent="-514350">
              <a:buFont typeface="+mj-lt"/>
              <a:buAutoNum type="arabicPeriod"/>
            </a:pPr>
            <a:r>
              <a:rPr lang="en-US" dirty="0"/>
              <a:t>January 4, 2021 (Web Push mailing)</a:t>
            </a:r>
          </a:p>
          <a:p>
            <a:pPr marL="914400" lvl="1" indent="-514350">
              <a:buFont typeface="+mj-lt"/>
              <a:buAutoNum type="arabicPeriod"/>
            </a:pPr>
            <a:endParaRPr lang="en-US" dirty="0"/>
          </a:p>
          <a:p>
            <a:pPr marL="914400" lvl="1" indent="-514350">
              <a:buFont typeface="+mj-lt"/>
              <a:buAutoNum type="arabicPeriod"/>
            </a:pPr>
            <a:r>
              <a:rPr lang="en-US" dirty="0"/>
              <a:t>January 18, 2021 (Initial paper mailout, includes </a:t>
            </a:r>
            <a:r>
              <a:rPr lang="en-US" dirty="0" err="1"/>
              <a:t>q’aire</a:t>
            </a:r>
            <a:r>
              <a:rPr lang="en-US" dirty="0"/>
              <a:t> &amp; instruction booklet)</a:t>
            </a:r>
          </a:p>
          <a:p>
            <a:pPr marL="914400" lvl="1" indent="-514350">
              <a:buFont typeface="+mj-lt"/>
              <a:buAutoNum type="arabicPeriod"/>
            </a:pPr>
            <a:endParaRPr lang="en-US" dirty="0"/>
          </a:p>
          <a:p>
            <a:pPr marL="914400" lvl="1" indent="-514350">
              <a:buFont typeface="+mj-lt"/>
              <a:buAutoNum type="arabicPeriod"/>
            </a:pPr>
            <a:r>
              <a:rPr lang="en-US" dirty="0"/>
              <a:t>February 8, 2021 (Follow-up mailout)</a:t>
            </a:r>
          </a:p>
          <a:p>
            <a:pPr marL="914400" lvl="1" indent="-514350">
              <a:buFont typeface="+mj-lt"/>
              <a:buAutoNum type="arabicPeriod"/>
            </a:pPr>
            <a:endParaRPr lang="en-US" dirty="0"/>
          </a:p>
          <a:p>
            <a:pPr marL="914400" lvl="1" indent="-514350">
              <a:buFont typeface="+mj-lt"/>
              <a:buAutoNum type="arabicPeriod"/>
            </a:pPr>
            <a:r>
              <a:rPr lang="en-US" dirty="0"/>
              <a:t>February 22, 2021 (Follow-up mailout, includes </a:t>
            </a:r>
            <a:r>
              <a:rPr lang="en-US" dirty="0" err="1"/>
              <a:t>q’aire</a:t>
            </a:r>
            <a:r>
              <a:rPr lang="en-US" dirty="0"/>
              <a:t> &amp; instruction booklet)</a:t>
            </a:r>
          </a:p>
          <a:p>
            <a:pPr marL="914400" lvl="1" indent="-514350">
              <a:buFont typeface="+mj-lt"/>
              <a:buAutoNum type="arabicPeriod"/>
            </a:pPr>
            <a:endParaRPr lang="en-US" dirty="0"/>
          </a:p>
          <a:p>
            <a:pPr marL="914400" lvl="1" indent="-514350">
              <a:buFont typeface="+mj-lt"/>
              <a:buAutoNum type="arabicPeriod"/>
            </a:pPr>
            <a:r>
              <a:rPr lang="en-US" dirty="0"/>
              <a:t>March 12, 2021 (Final mailout, includes </a:t>
            </a:r>
            <a:r>
              <a:rPr lang="en-US" dirty="0" err="1"/>
              <a:t>q’aire</a:t>
            </a:r>
            <a:r>
              <a:rPr lang="en-US" dirty="0"/>
              <a:t> &amp; instruction booklet)</a:t>
            </a:r>
          </a:p>
          <a:p>
            <a:pPr marL="514350" indent="-514350">
              <a:buFont typeface="+mj-lt"/>
              <a:buAutoNum type="arabicPeriod"/>
            </a:pPr>
            <a:endParaRPr lang="en-US" dirty="0"/>
          </a:p>
          <a:p>
            <a:r>
              <a:rPr lang="en-US" dirty="0"/>
              <a:t>CATI nonresponse follow-up began April 1. </a:t>
            </a:r>
          </a:p>
          <a:p>
            <a:endParaRPr lang="en-US" dirty="0"/>
          </a:p>
        </p:txBody>
      </p:sp>
      <p:pic>
        <p:nvPicPr>
          <p:cNvPr id="4" name="Audio 3">
            <a:hlinkClick r:id="" action="ppaction://media"/>
            <a:extLst>
              <a:ext uri="{FF2B5EF4-FFF2-40B4-BE49-F238E27FC236}">
                <a16:creationId xmlns:a16="http://schemas.microsoft.com/office/drawing/2014/main" id="{18355EDD-C6ED-4966-B553-47A94DCDC4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102159688"/>
      </p:ext>
    </p:extLst>
  </p:cSld>
  <p:clrMapOvr>
    <a:masterClrMapping/>
  </p:clrMapOvr>
  <mc:AlternateContent xmlns:mc="http://schemas.openxmlformats.org/markup-compatibility/2006">
    <mc:Choice xmlns:p14="http://schemas.microsoft.com/office/powerpoint/2010/main" Requires="p14">
      <p:transition spd="slow" p14:dur="2000" advTm="35318"/>
    </mc:Choice>
    <mc:Fallback>
      <p:transition spd="slow" advTm="35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7867F-0F3B-4D2D-A592-DBB2B3D05BC4}"/>
              </a:ext>
            </a:extLst>
          </p:cNvPr>
          <p:cNvSpPr>
            <a:spLocks noGrp="1"/>
          </p:cNvSpPr>
          <p:nvPr>
            <p:ph type="title"/>
          </p:nvPr>
        </p:nvSpPr>
        <p:spPr>
          <a:xfrm>
            <a:off x="0" y="152400"/>
            <a:ext cx="9144000" cy="533400"/>
          </a:xfrm>
        </p:spPr>
        <p:txBody>
          <a:bodyPr>
            <a:noAutofit/>
          </a:bodyPr>
          <a:lstStyle/>
          <a:p>
            <a:r>
              <a:rPr lang="en-US" sz="3200" dirty="0"/>
              <a:t>Experimental Contact Example: First Mailout</a:t>
            </a:r>
          </a:p>
        </p:txBody>
      </p:sp>
      <p:sp>
        <p:nvSpPr>
          <p:cNvPr id="9" name="TextBox 8">
            <a:extLst>
              <a:ext uri="{FF2B5EF4-FFF2-40B4-BE49-F238E27FC236}">
                <a16:creationId xmlns:a16="http://schemas.microsoft.com/office/drawing/2014/main" id="{A3DF487D-5C67-4EC7-986E-2448105AE0C7}"/>
              </a:ext>
            </a:extLst>
          </p:cNvPr>
          <p:cNvSpPr txBox="1"/>
          <p:nvPr/>
        </p:nvSpPr>
        <p:spPr>
          <a:xfrm>
            <a:off x="152400" y="914400"/>
            <a:ext cx="3810000" cy="381000"/>
          </a:xfrm>
          <a:prstGeom prst="rect">
            <a:avLst/>
          </a:prstGeom>
          <a:noFill/>
        </p:spPr>
        <p:txBody>
          <a:bodyPr wrap="square" rtlCol="0">
            <a:spAutoFit/>
          </a:bodyPr>
          <a:lstStyle/>
          <a:p>
            <a:pPr algn="ctr"/>
            <a:r>
              <a:rPr lang="en-US" u="sng" dirty="0"/>
              <a:t>Control &amp; Treatment 1: Mailing #1</a:t>
            </a:r>
          </a:p>
        </p:txBody>
      </p:sp>
      <p:sp>
        <p:nvSpPr>
          <p:cNvPr id="10" name="TextBox 9">
            <a:extLst>
              <a:ext uri="{FF2B5EF4-FFF2-40B4-BE49-F238E27FC236}">
                <a16:creationId xmlns:a16="http://schemas.microsoft.com/office/drawing/2014/main" id="{BD0A458A-8C63-4BBE-8554-EB2F8E7465A8}"/>
              </a:ext>
            </a:extLst>
          </p:cNvPr>
          <p:cNvSpPr txBox="1"/>
          <p:nvPr/>
        </p:nvSpPr>
        <p:spPr>
          <a:xfrm>
            <a:off x="5029200" y="914400"/>
            <a:ext cx="3429000" cy="381000"/>
          </a:xfrm>
          <a:prstGeom prst="rect">
            <a:avLst/>
          </a:prstGeom>
          <a:noFill/>
        </p:spPr>
        <p:txBody>
          <a:bodyPr wrap="square" rtlCol="0">
            <a:spAutoFit/>
          </a:bodyPr>
          <a:lstStyle/>
          <a:p>
            <a:pPr algn="ctr"/>
            <a:r>
              <a:rPr lang="en-US" u="sng" dirty="0"/>
              <a:t>Treatment 2: Mailing #1</a:t>
            </a:r>
          </a:p>
        </p:txBody>
      </p:sp>
      <p:pic>
        <p:nvPicPr>
          <p:cNvPr id="17" name="Content Placeholder 16">
            <a:extLst>
              <a:ext uri="{FF2B5EF4-FFF2-40B4-BE49-F238E27FC236}">
                <a16:creationId xmlns:a16="http://schemas.microsoft.com/office/drawing/2014/main" id="{3FCFD940-0294-47DC-BF8D-A3EED81A2F83}"/>
              </a:ext>
            </a:extLst>
          </p:cNvPr>
          <p:cNvPicPr>
            <a:picLocks noGrp="1" noChangeAspect="1"/>
          </p:cNvPicPr>
          <p:nvPr>
            <p:ph idx="1"/>
          </p:nvPr>
        </p:nvPicPr>
        <p:blipFill>
          <a:blip r:embed="rId5"/>
          <a:stretch>
            <a:fillRect/>
          </a:stretch>
        </p:blipFill>
        <p:spPr>
          <a:xfrm>
            <a:off x="138953" y="1472453"/>
            <a:ext cx="4325470" cy="4191000"/>
          </a:xfrm>
          <a:prstGeom prst="rect">
            <a:avLst/>
          </a:prstGeom>
          <a:ln>
            <a:solidFill>
              <a:schemeClr val="tx2"/>
            </a:solidFill>
          </a:ln>
        </p:spPr>
      </p:pic>
      <p:pic>
        <p:nvPicPr>
          <p:cNvPr id="18" name="Picture 17">
            <a:extLst>
              <a:ext uri="{FF2B5EF4-FFF2-40B4-BE49-F238E27FC236}">
                <a16:creationId xmlns:a16="http://schemas.microsoft.com/office/drawing/2014/main" id="{F2681D28-CF77-422E-8AAC-6B55BB33FE4C}"/>
              </a:ext>
            </a:extLst>
          </p:cNvPr>
          <p:cNvPicPr>
            <a:picLocks noChangeAspect="1"/>
          </p:cNvPicPr>
          <p:nvPr/>
        </p:nvPicPr>
        <p:blipFill>
          <a:blip r:embed="rId6"/>
          <a:stretch>
            <a:fillRect/>
          </a:stretch>
        </p:blipFill>
        <p:spPr>
          <a:xfrm>
            <a:off x="4649601" y="1511781"/>
            <a:ext cx="4355443" cy="4113572"/>
          </a:xfrm>
          <a:prstGeom prst="rect">
            <a:avLst/>
          </a:prstGeom>
          <a:ln>
            <a:solidFill>
              <a:srgbClr val="00B050"/>
            </a:solidFill>
          </a:ln>
        </p:spPr>
      </p:pic>
      <p:sp>
        <p:nvSpPr>
          <p:cNvPr id="11" name="Rectangle: Rounded Corners 10">
            <a:extLst>
              <a:ext uri="{FF2B5EF4-FFF2-40B4-BE49-F238E27FC236}">
                <a16:creationId xmlns:a16="http://schemas.microsoft.com/office/drawing/2014/main" id="{79105100-3243-45C3-BF01-417B97B0ED6D}"/>
              </a:ext>
            </a:extLst>
          </p:cNvPr>
          <p:cNvSpPr/>
          <p:nvPr/>
        </p:nvSpPr>
        <p:spPr>
          <a:xfrm>
            <a:off x="4494399" y="4419600"/>
            <a:ext cx="4545105" cy="381000"/>
          </a:xfrm>
          <a:prstGeom prst="round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557139A0-762F-4715-B843-CA168FF5875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373509307"/>
      </p:ext>
    </p:extLst>
  </p:cSld>
  <p:clrMapOvr>
    <a:masterClrMapping/>
  </p:clrMapOvr>
  <mc:AlternateContent xmlns:mc="http://schemas.openxmlformats.org/markup-compatibility/2006">
    <mc:Choice xmlns:p14="http://schemas.microsoft.com/office/powerpoint/2010/main" Requires="p14">
      <p:transition spd="slow" p14:dur="2000" advTm="40521"/>
    </mc:Choice>
    <mc:Fallback>
      <p:transition spd="slow" advTm="40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7867F-0F3B-4D2D-A592-DBB2B3D05BC4}"/>
              </a:ext>
            </a:extLst>
          </p:cNvPr>
          <p:cNvSpPr>
            <a:spLocks noGrp="1"/>
          </p:cNvSpPr>
          <p:nvPr>
            <p:ph type="title"/>
          </p:nvPr>
        </p:nvSpPr>
        <p:spPr>
          <a:xfrm>
            <a:off x="0" y="152400"/>
            <a:ext cx="9144000" cy="533400"/>
          </a:xfrm>
        </p:spPr>
        <p:txBody>
          <a:bodyPr>
            <a:noAutofit/>
          </a:bodyPr>
          <a:lstStyle/>
          <a:p>
            <a:r>
              <a:rPr lang="en-US" sz="3200" dirty="0"/>
              <a:t>Experimental Contact Example: Follow-up Mailout</a:t>
            </a:r>
          </a:p>
        </p:txBody>
      </p:sp>
      <p:sp>
        <p:nvSpPr>
          <p:cNvPr id="9" name="TextBox 8">
            <a:extLst>
              <a:ext uri="{FF2B5EF4-FFF2-40B4-BE49-F238E27FC236}">
                <a16:creationId xmlns:a16="http://schemas.microsoft.com/office/drawing/2014/main" id="{A3DF487D-5C67-4EC7-986E-2448105AE0C7}"/>
              </a:ext>
            </a:extLst>
          </p:cNvPr>
          <p:cNvSpPr txBox="1"/>
          <p:nvPr/>
        </p:nvSpPr>
        <p:spPr>
          <a:xfrm>
            <a:off x="152400" y="914400"/>
            <a:ext cx="3810000" cy="381000"/>
          </a:xfrm>
          <a:prstGeom prst="rect">
            <a:avLst/>
          </a:prstGeom>
          <a:noFill/>
        </p:spPr>
        <p:txBody>
          <a:bodyPr wrap="square" rtlCol="0">
            <a:spAutoFit/>
          </a:bodyPr>
          <a:lstStyle/>
          <a:p>
            <a:pPr algn="ctr"/>
            <a:r>
              <a:rPr lang="en-US" u="sng" dirty="0"/>
              <a:t>Control &amp; Treatment 1: Mailing #3</a:t>
            </a:r>
          </a:p>
        </p:txBody>
      </p:sp>
      <p:sp>
        <p:nvSpPr>
          <p:cNvPr id="10" name="TextBox 9">
            <a:extLst>
              <a:ext uri="{FF2B5EF4-FFF2-40B4-BE49-F238E27FC236}">
                <a16:creationId xmlns:a16="http://schemas.microsoft.com/office/drawing/2014/main" id="{BD0A458A-8C63-4BBE-8554-EB2F8E7465A8}"/>
              </a:ext>
            </a:extLst>
          </p:cNvPr>
          <p:cNvSpPr txBox="1"/>
          <p:nvPr/>
        </p:nvSpPr>
        <p:spPr>
          <a:xfrm>
            <a:off x="5029200" y="914400"/>
            <a:ext cx="3429000" cy="381000"/>
          </a:xfrm>
          <a:prstGeom prst="rect">
            <a:avLst/>
          </a:prstGeom>
          <a:noFill/>
        </p:spPr>
        <p:txBody>
          <a:bodyPr wrap="square" rtlCol="0">
            <a:spAutoFit/>
          </a:bodyPr>
          <a:lstStyle/>
          <a:p>
            <a:pPr algn="ctr"/>
            <a:r>
              <a:rPr lang="en-US" u="sng" dirty="0"/>
              <a:t>Treatment 2: Mailing #3</a:t>
            </a:r>
          </a:p>
        </p:txBody>
      </p:sp>
      <p:pic>
        <p:nvPicPr>
          <p:cNvPr id="5" name="Content Placeholder 4">
            <a:extLst>
              <a:ext uri="{FF2B5EF4-FFF2-40B4-BE49-F238E27FC236}">
                <a16:creationId xmlns:a16="http://schemas.microsoft.com/office/drawing/2014/main" id="{8A8230AA-A630-4BA1-A580-8B06F2613761}"/>
              </a:ext>
            </a:extLst>
          </p:cNvPr>
          <p:cNvPicPr>
            <a:picLocks noGrp="1" noChangeAspect="1"/>
          </p:cNvPicPr>
          <p:nvPr>
            <p:ph idx="1"/>
          </p:nvPr>
        </p:nvPicPr>
        <p:blipFill>
          <a:blip r:embed="rId5"/>
          <a:stretch>
            <a:fillRect/>
          </a:stretch>
        </p:blipFill>
        <p:spPr>
          <a:xfrm>
            <a:off x="152400" y="1426282"/>
            <a:ext cx="4341999" cy="4113572"/>
          </a:xfrm>
          <a:prstGeom prst="rect">
            <a:avLst/>
          </a:prstGeom>
          <a:ln>
            <a:solidFill>
              <a:schemeClr val="tx2"/>
            </a:solidFill>
          </a:ln>
        </p:spPr>
      </p:pic>
      <p:pic>
        <p:nvPicPr>
          <p:cNvPr id="6" name="Picture 5">
            <a:extLst>
              <a:ext uri="{FF2B5EF4-FFF2-40B4-BE49-F238E27FC236}">
                <a16:creationId xmlns:a16="http://schemas.microsoft.com/office/drawing/2014/main" id="{8F5882FC-750B-403F-BB88-D7026C6A3713}"/>
              </a:ext>
            </a:extLst>
          </p:cNvPr>
          <p:cNvPicPr>
            <a:picLocks noChangeAspect="1"/>
          </p:cNvPicPr>
          <p:nvPr/>
        </p:nvPicPr>
        <p:blipFill>
          <a:blip r:embed="rId6"/>
          <a:stretch>
            <a:fillRect/>
          </a:stretch>
        </p:blipFill>
        <p:spPr>
          <a:xfrm>
            <a:off x="4697504" y="1426283"/>
            <a:ext cx="4342000" cy="4113572"/>
          </a:xfrm>
          <a:prstGeom prst="rect">
            <a:avLst/>
          </a:prstGeom>
          <a:ln>
            <a:solidFill>
              <a:srgbClr val="00B050"/>
            </a:solidFill>
          </a:ln>
        </p:spPr>
      </p:pic>
      <p:sp>
        <p:nvSpPr>
          <p:cNvPr id="11" name="Rectangle: Rounded Corners 10">
            <a:extLst>
              <a:ext uri="{FF2B5EF4-FFF2-40B4-BE49-F238E27FC236}">
                <a16:creationId xmlns:a16="http://schemas.microsoft.com/office/drawing/2014/main" id="{79105100-3243-45C3-BF01-417B97B0ED6D}"/>
              </a:ext>
            </a:extLst>
          </p:cNvPr>
          <p:cNvSpPr/>
          <p:nvPr/>
        </p:nvSpPr>
        <p:spPr>
          <a:xfrm>
            <a:off x="4649603" y="2514600"/>
            <a:ext cx="4545105" cy="381000"/>
          </a:xfrm>
          <a:prstGeom prst="round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D4CD28E4-EB9D-4589-828D-460D3A49D24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259264522"/>
      </p:ext>
    </p:extLst>
  </p:cSld>
  <p:clrMapOvr>
    <a:masterClrMapping/>
  </p:clrMapOvr>
  <mc:AlternateContent xmlns:mc="http://schemas.openxmlformats.org/markup-compatibility/2006">
    <mc:Choice xmlns:p14="http://schemas.microsoft.com/office/powerpoint/2010/main" Requires="p14">
      <p:transition spd="slow" p14:dur="2000" advTm="26829"/>
    </mc:Choice>
    <mc:Fallback>
      <p:transition spd="slow" advTm="26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4A15E-ED20-4D5C-B3A0-E6ACFBCC4405}"/>
              </a:ext>
            </a:extLst>
          </p:cNvPr>
          <p:cNvSpPr>
            <a:spLocks noGrp="1"/>
          </p:cNvSpPr>
          <p:nvPr>
            <p:ph type="title"/>
          </p:nvPr>
        </p:nvSpPr>
        <p:spPr>
          <a:xfrm>
            <a:off x="0" y="152400"/>
            <a:ext cx="9144000" cy="838200"/>
          </a:xfrm>
        </p:spPr>
        <p:txBody>
          <a:bodyPr>
            <a:noAutofit/>
          </a:bodyPr>
          <a:lstStyle/>
          <a:p>
            <a:r>
              <a:rPr lang="en-US" sz="3200" dirty="0"/>
              <a:t>Respondent Perception of Burden:</a:t>
            </a:r>
            <a:br>
              <a:rPr lang="en-US" sz="3200" dirty="0"/>
            </a:br>
            <a:r>
              <a:rPr lang="en-US" sz="3200" dirty="0"/>
              <a:t>PRD Debriefing Questions</a:t>
            </a:r>
          </a:p>
        </p:txBody>
      </p:sp>
      <p:sp>
        <p:nvSpPr>
          <p:cNvPr id="3" name="Content Placeholder 2">
            <a:extLst>
              <a:ext uri="{FF2B5EF4-FFF2-40B4-BE49-F238E27FC236}">
                <a16:creationId xmlns:a16="http://schemas.microsoft.com/office/drawing/2014/main" id="{7544E583-3C92-4B4D-AA58-0F94A4BA8749}"/>
              </a:ext>
            </a:extLst>
          </p:cNvPr>
          <p:cNvSpPr>
            <a:spLocks noGrp="1"/>
          </p:cNvSpPr>
          <p:nvPr>
            <p:ph idx="1"/>
          </p:nvPr>
        </p:nvSpPr>
        <p:spPr>
          <a:xfrm>
            <a:off x="0" y="1219200"/>
            <a:ext cx="9144000" cy="4876801"/>
          </a:xfrm>
        </p:spPr>
        <p:txBody>
          <a:bodyPr>
            <a:normAutofit fontScale="55000" lnSpcReduction="20000"/>
          </a:bodyPr>
          <a:lstStyle/>
          <a:p>
            <a:r>
              <a:rPr lang="en-US" dirty="0"/>
              <a:t>At the very end of the web instrument, respondents in the two PRD groups were asked to provide their opinions on the use of PRD in the survey. </a:t>
            </a:r>
          </a:p>
          <a:p>
            <a:pPr marL="0" indent="0">
              <a:buNone/>
            </a:pPr>
            <a:endParaRPr lang="en-US" dirty="0"/>
          </a:p>
          <a:p>
            <a:r>
              <a:rPr lang="en-US" dirty="0"/>
              <a:t>The lead-in read:  </a:t>
            </a:r>
            <a:r>
              <a:rPr lang="en-US" i="1" dirty="0"/>
              <a:t>Before submitting your data, please provide your opinions about pre-filled information used in some answer cells in this survey.  If you do not wish to provide your opinions, please scroll to the bottom and press “next”.</a:t>
            </a:r>
          </a:p>
          <a:p>
            <a:endParaRPr lang="en-US" i="1" dirty="0"/>
          </a:p>
          <a:p>
            <a:r>
              <a:rPr lang="en-US" dirty="0"/>
              <a:t>This section contained seven questions on a 5-point agree/disagree scale, with an eighth (and final) question asking respondents for open-ended remarks about pre-printed PRD. </a:t>
            </a:r>
            <a:endParaRPr lang="en-US" i="1" dirty="0"/>
          </a:p>
          <a:p>
            <a:pPr marL="0" indent="0">
              <a:buNone/>
            </a:pPr>
            <a:endParaRPr lang="en-US" dirty="0"/>
          </a:p>
          <a:p>
            <a:r>
              <a:rPr lang="en-US" dirty="0"/>
              <a:t>The seven questions then asked of respondents about pre-printed PRD were as follows: </a:t>
            </a:r>
          </a:p>
          <a:p>
            <a:pPr lvl="1">
              <a:buFont typeface="Courier New" panose="02070309020205020404" pitchFamily="49" charset="0"/>
              <a:buChar char="o"/>
            </a:pPr>
            <a:r>
              <a:rPr lang="en-US" dirty="0"/>
              <a:t>It was clear to me that NASS pre-filled information in some answer cells in advance</a:t>
            </a:r>
          </a:p>
          <a:p>
            <a:pPr lvl="1">
              <a:buFont typeface="Courier New" panose="02070309020205020404" pitchFamily="49" charset="0"/>
              <a:buChar char="o"/>
            </a:pPr>
            <a:r>
              <a:rPr lang="en-US" dirty="0"/>
              <a:t>I recall providing the pre-filled information used in the answer cells on a previous NASS survey</a:t>
            </a:r>
          </a:p>
          <a:p>
            <a:pPr lvl="1">
              <a:buFont typeface="Courier New" panose="02070309020205020404" pitchFamily="49" charset="0"/>
              <a:buChar char="o"/>
            </a:pPr>
            <a:r>
              <a:rPr lang="en-US" dirty="0"/>
              <a:t>The pre-filled information in the answer cells was accurate</a:t>
            </a:r>
          </a:p>
          <a:p>
            <a:pPr lvl="1">
              <a:buFont typeface="Courier New" panose="02070309020205020404" pitchFamily="49" charset="0"/>
              <a:buChar char="o"/>
            </a:pPr>
            <a:r>
              <a:rPr lang="en-US" dirty="0"/>
              <a:t>The pre-filled information made it easier for me to complete the survey</a:t>
            </a:r>
          </a:p>
          <a:p>
            <a:pPr lvl="1">
              <a:buFont typeface="Courier New" panose="02070309020205020404" pitchFamily="49" charset="0"/>
              <a:buChar char="o"/>
            </a:pPr>
            <a:r>
              <a:rPr lang="en-US" dirty="0"/>
              <a:t>The pre-filled information helped me finish the survey faster</a:t>
            </a:r>
          </a:p>
          <a:p>
            <a:pPr lvl="1">
              <a:buFont typeface="Courier New" panose="02070309020205020404" pitchFamily="49" charset="0"/>
              <a:buChar char="o"/>
            </a:pPr>
            <a:r>
              <a:rPr lang="en-US" dirty="0"/>
              <a:t>I would have liked to see pre-filled information in more answer cells</a:t>
            </a:r>
          </a:p>
          <a:p>
            <a:pPr lvl="1">
              <a:buFont typeface="Courier New" panose="02070309020205020404" pitchFamily="49" charset="0"/>
              <a:buChar char="o"/>
            </a:pPr>
            <a:r>
              <a:rPr lang="en-US" dirty="0"/>
              <a:t>Overall, I have a positive reaction to pre-filled information being used in the survey</a:t>
            </a:r>
          </a:p>
          <a:p>
            <a:pPr lvl="1">
              <a:buFont typeface="Courier New" panose="02070309020205020404" pitchFamily="49" charset="0"/>
              <a:buChar char="o"/>
            </a:pPr>
            <a:r>
              <a:rPr lang="en-US" dirty="0"/>
              <a:t>Please provide any feedback about the pre-filled information [open-ended text box]</a:t>
            </a:r>
          </a:p>
          <a:p>
            <a:endParaRPr lang="en-US" dirty="0"/>
          </a:p>
        </p:txBody>
      </p:sp>
      <p:pic>
        <p:nvPicPr>
          <p:cNvPr id="4" name="Audio 3">
            <a:hlinkClick r:id="" action="ppaction://media"/>
            <a:extLst>
              <a:ext uri="{FF2B5EF4-FFF2-40B4-BE49-F238E27FC236}">
                <a16:creationId xmlns:a16="http://schemas.microsoft.com/office/drawing/2014/main" id="{F7876302-BA76-400D-B577-45368E5B429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76464950"/>
      </p:ext>
    </p:extLst>
  </p:cSld>
  <p:clrMapOvr>
    <a:masterClrMapping/>
  </p:clrMapOvr>
  <mc:AlternateContent xmlns:mc="http://schemas.openxmlformats.org/markup-compatibility/2006">
    <mc:Choice xmlns:p14="http://schemas.microsoft.com/office/powerpoint/2010/main" Requires="p14">
      <p:transition spd="slow" p14:dur="2000" advTm="107244"/>
    </mc:Choice>
    <mc:Fallback>
      <p:transition spd="slow" advTm="107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2B82B-9A0F-4817-A4C3-6B90556AC949}"/>
              </a:ext>
            </a:extLst>
          </p:cNvPr>
          <p:cNvSpPr>
            <a:spLocks noGrp="1"/>
          </p:cNvSpPr>
          <p:nvPr>
            <p:ph type="title"/>
          </p:nvPr>
        </p:nvSpPr>
        <p:spPr/>
        <p:txBody>
          <a:bodyPr/>
          <a:lstStyle/>
          <a:p>
            <a:r>
              <a:rPr lang="en-US" dirty="0"/>
              <a:t>Research Goals</a:t>
            </a:r>
          </a:p>
        </p:txBody>
      </p:sp>
      <p:sp>
        <p:nvSpPr>
          <p:cNvPr id="3" name="Content Placeholder 2">
            <a:extLst>
              <a:ext uri="{FF2B5EF4-FFF2-40B4-BE49-F238E27FC236}">
                <a16:creationId xmlns:a16="http://schemas.microsoft.com/office/drawing/2014/main" id="{A32521CE-3808-427A-AAA6-128E008C3DD9}"/>
              </a:ext>
            </a:extLst>
          </p:cNvPr>
          <p:cNvSpPr>
            <a:spLocks noGrp="1"/>
          </p:cNvSpPr>
          <p:nvPr>
            <p:ph idx="1"/>
          </p:nvPr>
        </p:nvSpPr>
        <p:spPr>
          <a:xfrm>
            <a:off x="0" y="1295400"/>
            <a:ext cx="9144000" cy="4572001"/>
          </a:xfrm>
        </p:spPr>
        <p:txBody>
          <a:bodyPr>
            <a:normAutofit/>
          </a:bodyPr>
          <a:lstStyle/>
          <a:p>
            <a:r>
              <a:rPr lang="en-US" dirty="0"/>
              <a:t>Two goals of this research:</a:t>
            </a:r>
          </a:p>
          <a:p>
            <a:pPr marL="971550" lvl="1" indent="-514350">
              <a:buFont typeface="+mj-lt"/>
              <a:buAutoNum type="arabicPeriod"/>
            </a:pPr>
            <a:r>
              <a:rPr lang="en-US" dirty="0"/>
              <a:t>Examine whether using PRD in the web mode and emphasizing its use in the survey invites can increase the response rate.</a:t>
            </a:r>
          </a:p>
          <a:p>
            <a:pPr marL="1371600" lvl="2" indent="-514350">
              <a:buFont typeface="Wingdings" panose="05000000000000000000" pitchFamily="2" charset="2"/>
              <a:buChar char="Ø"/>
            </a:pPr>
            <a:r>
              <a:rPr lang="en-US" dirty="0"/>
              <a:t>Judging by experimental group response rates.</a:t>
            </a:r>
          </a:p>
          <a:p>
            <a:pPr marL="1371600" lvl="2" indent="-514350">
              <a:buFont typeface="+mj-lt"/>
              <a:buAutoNum type="arabicPeriod"/>
            </a:pPr>
            <a:endParaRPr lang="en-US" dirty="0"/>
          </a:p>
          <a:p>
            <a:pPr marL="971550" lvl="1" indent="-514350">
              <a:buFont typeface="+mj-lt"/>
              <a:buAutoNum type="arabicPeriod"/>
            </a:pPr>
            <a:r>
              <a:rPr lang="en-US" dirty="0"/>
              <a:t>Examine whether PRD can decrease respondent burden in the COA.</a:t>
            </a:r>
          </a:p>
          <a:p>
            <a:pPr marL="1371600" lvl="2" indent="-514350">
              <a:buFont typeface="Wingdings" panose="05000000000000000000" pitchFamily="2" charset="2"/>
              <a:buChar char="Ø"/>
            </a:pPr>
            <a:r>
              <a:rPr lang="en-US" dirty="0"/>
              <a:t>Using evidence from the PRD debriefing questions.</a:t>
            </a:r>
          </a:p>
          <a:p>
            <a:endParaRPr lang="en-US" i="1" dirty="0"/>
          </a:p>
          <a:p>
            <a:pPr marL="457200" lvl="1" indent="0">
              <a:buNone/>
            </a:pPr>
            <a:endParaRPr lang="en-US" dirty="0"/>
          </a:p>
        </p:txBody>
      </p:sp>
      <p:pic>
        <p:nvPicPr>
          <p:cNvPr id="7" name="Audio 6">
            <a:hlinkClick r:id="" action="ppaction://media"/>
            <a:extLst>
              <a:ext uri="{FF2B5EF4-FFF2-40B4-BE49-F238E27FC236}">
                <a16:creationId xmlns:a16="http://schemas.microsoft.com/office/drawing/2014/main" id="{E4A6D746-2900-4C14-B88E-3910442D2D9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478035977"/>
      </p:ext>
    </p:extLst>
  </p:cSld>
  <p:clrMapOvr>
    <a:masterClrMapping/>
  </p:clrMapOvr>
  <mc:AlternateContent xmlns:mc="http://schemas.openxmlformats.org/markup-compatibility/2006">
    <mc:Choice xmlns:p14="http://schemas.microsoft.com/office/powerpoint/2010/main" Requires="p14">
      <p:transition spd="slow" p14:dur="2000" advTm="28191"/>
    </mc:Choice>
    <mc:Fallback>
      <p:transition spd="slow" advTm="28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E8369-B85C-4A03-A6B8-70FAF53D6F3F}"/>
              </a:ext>
            </a:extLst>
          </p:cNvPr>
          <p:cNvSpPr>
            <a:spLocks noGrp="1"/>
          </p:cNvSpPr>
          <p:nvPr>
            <p:ph type="title"/>
          </p:nvPr>
        </p:nvSpPr>
        <p:spPr>
          <a:xfrm>
            <a:off x="0" y="0"/>
            <a:ext cx="8991600" cy="838200"/>
          </a:xfrm>
        </p:spPr>
        <p:txBody>
          <a:bodyPr>
            <a:noAutofit/>
          </a:bodyPr>
          <a:lstStyle/>
          <a:p>
            <a:r>
              <a:rPr lang="en-US" sz="4000" dirty="0"/>
              <a:t>Results: Goal 1</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50977DB-6477-46BE-9C28-52BEB8858ECE}"/>
                  </a:ext>
                </a:extLst>
              </p:cNvPr>
              <p:cNvSpPr>
                <a:spLocks noGrp="1"/>
              </p:cNvSpPr>
              <p:nvPr>
                <p:ph idx="1"/>
              </p:nvPr>
            </p:nvSpPr>
            <p:spPr>
              <a:xfrm>
                <a:off x="0" y="1143000"/>
                <a:ext cx="9144000" cy="4572000"/>
              </a:xfrm>
            </p:spPr>
            <p:txBody>
              <a:bodyPr>
                <a:normAutofit fontScale="85000" lnSpcReduction="20000"/>
              </a:bodyPr>
              <a:lstStyle/>
              <a:p>
                <a:r>
                  <a:rPr lang="en-US" sz="2800" i="1" dirty="0"/>
                  <a:t>Goal 1: Examine whether using PRD in the web mode and emphasizing its use in the survey invites can increase the response rate</a:t>
                </a:r>
              </a:p>
              <a:p>
                <a:endParaRPr lang="en-US" sz="2800" i="1" dirty="0"/>
              </a:p>
              <a:p>
                <a:r>
                  <a:rPr lang="en-US" sz="2800" dirty="0"/>
                  <a:t>Results from the experiment:</a:t>
                </a:r>
              </a:p>
              <a:p>
                <a:pPr lvl="1">
                  <a:buFont typeface="Wingdings" panose="05000000000000000000" pitchFamily="2" charset="2"/>
                  <a:buChar char="Ø"/>
                </a:pPr>
                <a:r>
                  <a:rPr lang="en-US" sz="2400" dirty="0"/>
                  <a:t>No evidence that forecasting PRD use in the survey invites will significantly increase overall response rates.</a:t>
                </a:r>
              </a:p>
              <a:p>
                <a:endParaRPr lang="en-US" sz="2800"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𝑅𝑅</m:t>
                          </m:r>
                        </m:e>
                        <m:sub>
                          <m:r>
                            <a:rPr lang="en-US" sz="2400" b="0" i="1" smtClean="0">
                              <a:latin typeface="Cambria Math" panose="02040503050406030204" pitchFamily="18" charset="0"/>
                            </a:rPr>
                            <m:t>𝐶𝑜𝑛𝑡𝑟𝑜𝑙</m:t>
                          </m:r>
                        </m:sub>
                      </m:sSub>
                      <m:r>
                        <a:rPr lang="en-US" sz="2400" b="0" i="1" smtClean="0">
                          <a:latin typeface="Cambria Math" panose="02040503050406030204" pitchFamily="18" charset="0"/>
                        </a:rPr>
                        <m:t>       </m:t>
                      </m:r>
                      <m:r>
                        <a:rPr lang="en-US" sz="2400" b="0" i="1" smtClean="0">
                          <a:latin typeface="Cambria Math" panose="02040503050406030204" pitchFamily="18" charset="0"/>
                        </a:rPr>
                        <m:t>=70.11%</m:t>
                      </m:r>
                    </m:oMath>
                  </m:oMathPara>
                </a14:m>
                <a:endParaRPr lang="en-US" sz="2400"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𝑅𝑅</m:t>
                          </m:r>
                        </m:e>
                        <m:sub>
                          <m:r>
                            <a:rPr lang="en-US" sz="2400" b="0" i="1" smtClean="0">
                              <a:latin typeface="Cambria Math" panose="02040503050406030204" pitchFamily="18" charset="0"/>
                            </a:rPr>
                            <m:t>𝑇𝑟𝑒𝑎𝑡𝑚𝑒𝑛𝑡</m:t>
                          </m:r>
                          <m:r>
                            <a:rPr lang="en-US" sz="2400" b="0" i="1" smtClean="0">
                              <a:latin typeface="Cambria Math" panose="02040503050406030204" pitchFamily="18" charset="0"/>
                            </a:rPr>
                            <m:t>1</m:t>
                          </m:r>
                        </m:sub>
                      </m:sSub>
                      <m:r>
                        <a:rPr lang="en-US" sz="2400" b="0" i="1" smtClean="0">
                          <a:latin typeface="Cambria Math" panose="02040503050406030204" pitchFamily="18" charset="0"/>
                        </a:rPr>
                        <m:t>=71.49%</m:t>
                      </m:r>
                    </m:oMath>
                  </m:oMathPara>
                </a14:m>
                <a:endParaRPr lang="en-US" sz="2400"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𝑅𝑅</m:t>
                          </m:r>
                        </m:e>
                        <m:sub>
                          <m:r>
                            <a:rPr lang="en-US" sz="2400" b="0" i="1" smtClean="0">
                              <a:latin typeface="Cambria Math" panose="02040503050406030204" pitchFamily="18" charset="0"/>
                            </a:rPr>
                            <m:t>𝑇𝑟𝑒𝑎𝑡𝑚𝑒𝑛𝑡</m:t>
                          </m:r>
                          <m:r>
                            <a:rPr lang="en-US" sz="2400" b="0" i="1" smtClean="0">
                              <a:latin typeface="Cambria Math" panose="02040503050406030204" pitchFamily="18" charset="0"/>
                            </a:rPr>
                            <m:t>2</m:t>
                          </m:r>
                        </m:sub>
                      </m:sSub>
                      <m:r>
                        <a:rPr lang="en-US" sz="2400" b="0" i="1" smtClean="0">
                          <a:latin typeface="Cambria Math" panose="02040503050406030204" pitchFamily="18" charset="0"/>
                        </a:rPr>
                        <m:t>=70.58%</m:t>
                      </m:r>
                    </m:oMath>
                  </m:oMathPara>
                </a14:m>
                <a:endParaRPr lang="en-US" sz="2400" dirty="0"/>
              </a:p>
              <a:p>
                <a:pPr lvl="1">
                  <a:buFont typeface="Wingdings" panose="05000000000000000000" pitchFamily="2" charset="2"/>
                  <a:buChar char="Ø"/>
                </a:pPr>
                <a:endParaRPr lang="en-US" dirty="0"/>
              </a:p>
              <a:p>
                <a:r>
                  <a:rPr lang="en-US" sz="2800" dirty="0"/>
                  <a:t>No significant differences in overall response rates at </a:t>
                </a:r>
                <a14:m>
                  <m:oMath xmlns:m="http://schemas.openxmlformats.org/officeDocument/2006/math">
                    <m:r>
                      <a:rPr lang="en-US" sz="2800" i="1" smtClean="0">
                        <a:latin typeface="Cambria Math" panose="02040503050406030204" pitchFamily="18" charset="0"/>
                        <a:ea typeface="Cambria Math" panose="02040503050406030204" pitchFamily="18" charset="0"/>
                      </a:rPr>
                      <m:t>𝛼</m:t>
                    </m:r>
                    <m:r>
                      <a:rPr lang="en-US" sz="2800" b="0" i="1" smtClean="0">
                        <a:latin typeface="Cambria Math" panose="02040503050406030204" pitchFamily="18" charset="0"/>
                        <a:ea typeface="Cambria Math" panose="02040503050406030204" pitchFamily="18" charset="0"/>
                      </a:rPr>
                      <m:t>=0.05</m:t>
                    </m:r>
                  </m:oMath>
                </a14:m>
                <a:r>
                  <a:rPr lang="en-US" sz="2800" dirty="0"/>
                  <a:t>.</a:t>
                </a:r>
              </a:p>
              <a:p>
                <a:pPr marL="0" indent="0">
                  <a:buNone/>
                </a:pPr>
                <a:endParaRPr lang="en-US" dirty="0"/>
              </a:p>
              <a:p>
                <a:endParaRPr lang="en-US" dirty="0"/>
              </a:p>
            </p:txBody>
          </p:sp>
        </mc:Choice>
        <mc:Fallback>
          <p:sp>
            <p:nvSpPr>
              <p:cNvPr id="3" name="Content Placeholder 2">
                <a:extLst>
                  <a:ext uri="{FF2B5EF4-FFF2-40B4-BE49-F238E27FC236}">
                    <a16:creationId xmlns:a16="http://schemas.microsoft.com/office/drawing/2014/main" id="{F50977DB-6477-46BE-9C28-52BEB8858ECE}"/>
                  </a:ext>
                </a:extLst>
              </p:cNvPr>
              <p:cNvSpPr>
                <a:spLocks noGrp="1" noRot="1" noChangeAspect="1" noMove="1" noResize="1" noEditPoints="1" noAdjustHandles="1" noChangeArrowheads="1" noChangeShapeType="1" noTextEdit="1"/>
              </p:cNvSpPr>
              <p:nvPr>
                <p:ph idx="1"/>
              </p:nvPr>
            </p:nvSpPr>
            <p:spPr>
              <a:xfrm>
                <a:off x="0" y="1143000"/>
                <a:ext cx="9144000" cy="4572000"/>
              </a:xfrm>
              <a:blipFill>
                <a:blip r:embed="rId4"/>
                <a:stretch>
                  <a:fillRect l="-867" t="-2533"/>
                </a:stretch>
              </a:blipFill>
            </p:spPr>
            <p:txBody>
              <a:bodyPr/>
              <a:lstStyle/>
              <a:p>
                <a:r>
                  <a:rPr lang="en-US">
                    <a:noFill/>
                  </a:rPr>
                  <a:t> </a:t>
                </a:r>
              </a:p>
            </p:txBody>
          </p:sp>
        </mc:Fallback>
      </mc:AlternateContent>
      <p:pic>
        <p:nvPicPr>
          <p:cNvPr id="4" name="Audio 3">
            <a:hlinkClick r:id="" action="ppaction://media"/>
            <a:extLst>
              <a:ext uri="{FF2B5EF4-FFF2-40B4-BE49-F238E27FC236}">
                <a16:creationId xmlns:a16="http://schemas.microsoft.com/office/drawing/2014/main" id="{6D178EC9-902B-45E4-A178-3394B7B077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967350790"/>
      </p:ext>
    </p:extLst>
  </p:cSld>
  <p:clrMapOvr>
    <a:masterClrMapping/>
  </p:clrMapOvr>
  <mc:AlternateContent xmlns:mc="http://schemas.openxmlformats.org/markup-compatibility/2006">
    <mc:Choice xmlns:p14="http://schemas.microsoft.com/office/powerpoint/2010/main" Requires="p14">
      <p:transition spd="slow" p14:dur="2000" advTm="44504"/>
    </mc:Choice>
    <mc:Fallback>
      <p:transition spd="slow" advTm="44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FBF13-2439-4BEF-9D06-6F021C6BECBD}"/>
              </a:ext>
            </a:extLst>
          </p:cNvPr>
          <p:cNvSpPr>
            <a:spLocks noGrp="1"/>
          </p:cNvSpPr>
          <p:nvPr>
            <p:ph type="title"/>
          </p:nvPr>
        </p:nvSpPr>
        <p:spPr/>
        <p:txBody>
          <a:bodyPr>
            <a:normAutofit/>
          </a:bodyPr>
          <a:lstStyle/>
          <a:p>
            <a:r>
              <a:rPr lang="en-US" sz="4000" dirty="0"/>
              <a:t>Results: Goal 1 (cont.)</a:t>
            </a:r>
          </a:p>
        </p:txBody>
      </p:sp>
      <p:sp>
        <p:nvSpPr>
          <p:cNvPr id="3" name="Content Placeholder 2">
            <a:extLst>
              <a:ext uri="{FF2B5EF4-FFF2-40B4-BE49-F238E27FC236}">
                <a16:creationId xmlns:a16="http://schemas.microsoft.com/office/drawing/2014/main" id="{F27BC2AE-77E7-4FB6-8B29-DEA619797F6D}"/>
              </a:ext>
            </a:extLst>
          </p:cNvPr>
          <p:cNvSpPr>
            <a:spLocks noGrp="1"/>
          </p:cNvSpPr>
          <p:nvPr>
            <p:ph idx="1"/>
          </p:nvPr>
        </p:nvSpPr>
        <p:spPr>
          <a:xfrm>
            <a:off x="0" y="1295400"/>
            <a:ext cx="9144000" cy="4572000"/>
          </a:xfrm>
        </p:spPr>
        <p:txBody>
          <a:bodyPr>
            <a:normAutofit fontScale="92500" lnSpcReduction="20000"/>
          </a:bodyPr>
          <a:lstStyle/>
          <a:p>
            <a:r>
              <a:rPr lang="en-US" sz="2600" dirty="0"/>
              <a:t>However, experimental invites emphasizing PRD did result in a significant increase in the proportion of web respondents.</a:t>
            </a:r>
          </a:p>
          <a:p>
            <a:pPr marL="0" indent="0">
              <a:buNone/>
            </a:pPr>
            <a:endParaRPr lang="en-US" sz="2600" dirty="0"/>
          </a:p>
          <a:p>
            <a:pPr lvl="1">
              <a:buFont typeface="Arial" panose="020B0604020202020204" pitchFamily="34" charset="0"/>
              <a:buChar char="•"/>
            </a:pPr>
            <a:r>
              <a:rPr lang="en-US" sz="2400" dirty="0"/>
              <a:t>Percentage of respondents responding via the web:</a:t>
            </a:r>
          </a:p>
          <a:p>
            <a:pPr lvl="2">
              <a:buFont typeface="Wingdings" panose="05000000000000000000" pitchFamily="2" charset="2"/>
              <a:buChar char="Ø"/>
            </a:pPr>
            <a:r>
              <a:rPr lang="en-US" sz="2200" dirty="0"/>
              <a:t>Control = 78.24%</a:t>
            </a:r>
          </a:p>
          <a:p>
            <a:pPr lvl="2">
              <a:buFont typeface="Wingdings" panose="05000000000000000000" pitchFamily="2" charset="2"/>
              <a:buChar char="Ø"/>
            </a:pPr>
            <a:r>
              <a:rPr lang="en-US" sz="2200" dirty="0"/>
              <a:t>Treatment 1 = 77.72%</a:t>
            </a:r>
          </a:p>
          <a:p>
            <a:pPr lvl="2">
              <a:buFont typeface="Wingdings" panose="05000000000000000000" pitchFamily="2" charset="2"/>
              <a:buChar char="Ø"/>
            </a:pPr>
            <a:r>
              <a:rPr lang="en-US" sz="2200" dirty="0"/>
              <a:t>Treatment 2 = 82.28%</a:t>
            </a:r>
          </a:p>
          <a:p>
            <a:pPr lvl="2">
              <a:buFont typeface="Wingdings" panose="05000000000000000000" pitchFamily="2" charset="2"/>
              <a:buChar char="Ø"/>
            </a:pPr>
            <a:endParaRPr lang="en-US" sz="2200" dirty="0"/>
          </a:p>
          <a:p>
            <a:pPr lvl="1">
              <a:buFont typeface="Arial" panose="020B0604020202020204" pitchFamily="34" charset="0"/>
              <a:buChar char="•"/>
            </a:pPr>
            <a:r>
              <a:rPr lang="en-US" sz="2400" dirty="0"/>
              <a:t>Chi-square = 25.62, p &lt; .0001 suggests there is an association between experiment group and web response.</a:t>
            </a:r>
          </a:p>
          <a:p>
            <a:pPr marL="457200" lvl="1" indent="0">
              <a:buNone/>
            </a:pPr>
            <a:endParaRPr lang="en-US" sz="2400" dirty="0"/>
          </a:p>
          <a:p>
            <a:pPr lvl="1">
              <a:buFont typeface="Arial" panose="020B0604020202020204" pitchFamily="34" charset="0"/>
              <a:buChar char="•"/>
            </a:pPr>
            <a:r>
              <a:rPr lang="en-US" sz="2400" dirty="0"/>
              <a:t>Invites emphasizing PRD use resulted in 16% higher odds of being web respondent than the Control. </a:t>
            </a:r>
          </a:p>
          <a:p>
            <a:pPr lvl="2">
              <a:buFont typeface="Wingdings" panose="05000000000000000000" pitchFamily="2" charset="2"/>
              <a:buChar char="Ø"/>
            </a:pPr>
            <a:r>
              <a:rPr lang="en-US" sz="2200" dirty="0"/>
              <a:t>Logistic Regression Wald Chi-square = 98.23, p &lt; .0001.</a:t>
            </a:r>
          </a:p>
          <a:p>
            <a:endParaRPr lang="en-US" dirty="0"/>
          </a:p>
        </p:txBody>
      </p:sp>
      <p:pic>
        <p:nvPicPr>
          <p:cNvPr id="8" name="Audio 7">
            <a:hlinkClick r:id="" action="ppaction://media"/>
            <a:extLst>
              <a:ext uri="{FF2B5EF4-FFF2-40B4-BE49-F238E27FC236}">
                <a16:creationId xmlns:a16="http://schemas.microsoft.com/office/drawing/2014/main" id="{B4154DD5-4487-4161-9012-3CCEFEFA44F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809178216"/>
      </p:ext>
    </p:extLst>
  </p:cSld>
  <p:clrMapOvr>
    <a:masterClrMapping/>
  </p:clrMapOvr>
  <mc:AlternateContent xmlns:mc="http://schemas.openxmlformats.org/markup-compatibility/2006">
    <mc:Choice xmlns:p14="http://schemas.microsoft.com/office/powerpoint/2010/main" Requires="p14">
      <p:transition spd="slow" p14:dur="2000" advTm="49551"/>
    </mc:Choice>
    <mc:Fallback>
      <p:transition spd="slow" advTm="495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1B761-54B5-4A67-93A1-AB6F0A704E71}"/>
              </a:ext>
            </a:extLst>
          </p:cNvPr>
          <p:cNvSpPr>
            <a:spLocks noGrp="1"/>
          </p:cNvSpPr>
          <p:nvPr>
            <p:ph type="title"/>
          </p:nvPr>
        </p:nvSpPr>
        <p:spPr/>
        <p:txBody>
          <a:bodyPr/>
          <a:lstStyle/>
          <a:p>
            <a:r>
              <a:rPr lang="en-US" dirty="0"/>
              <a:t>Results: Goal 2</a:t>
            </a:r>
          </a:p>
        </p:txBody>
      </p:sp>
      <p:sp>
        <p:nvSpPr>
          <p:cNvPr id="3" name="Content Placeholder 2">
            <a:extLst>
              <a:ext uri="{FF2B5EF4-FFF2-40B4-BE49-F238E27FC236}">
                <a16:creationId xmlns:a16="http://schemas.microsoft.com/office/drawing/2014/main" id="{106442A8-1285-4B2B-8634-4D3CE4F85851}"/>
              </a:ext>
            </a:extLst>
          </p:cNvPr>
          <p:cNvSpPr>
            <a:spLocks noGrp="1"/>
          </p:cNvSpPr>
          <p:nvPr>
            <p:ph idx="1"/>
          </p:nvPr>
        </p:nvSpPr>
        <p:spPr>
          <a:xfrm>
            <a:off x="0" y="1143000"/>
            <a:ext cx="9144000" cy="4724401"/>
          </a:xfrm>
        </p:spPr>
        <p:txBody>
          <a:bodyPr>
            <a:normAutofit fontScale="77500" lnSpcReduction="20000"/>
          </a:bodyPr>
          <a:lstStyle/>
          <a:p>
            <a:r>
              <a:rPr lang="en-US" i="1" dirty="0"/>
              <a:t>Goal 2: Examine whether PRD can decrease respondent burden in the COA.</a:t>
            </a:r>
          </a:p>
          <a:p>
            <a:endParaRPr lang="en-US" i="1" dirty="0"/>
          </a:p>
          <a:p>
            <a:r>
              <a:rPr lang="en-US" dirty="0"/>
              <a:t> Results from the PRD debriefing questions:</a:t>
            </a:r>
          </a:p>
          <a:p>
            <a:pPr lvl="1">
              <a:buFont typeface="Wingdings" panose="05000000000000000000" pitchFamily="2" charset="2"/>
              <a:buChar char="Ø"/>
            </a:pPr>
            <a:r>
              <a:rPr lang="en-US" dirty="0"/>
              <a:t>Evidence supports that preprinting PRD in the web mode can decrease respondent burden (or at least their perception of burden) more often than not.</a:t>
            </a:r>
          </a:p>
          <a:p>
            <a:pPr lvl="2">
              <a:buFont typeface="Courier New" panose="02070309020205020404" pitchFamily="49" charset="0"/>
              <a:buChar char="o"/>
            </a:pPr>
            <a:r>
              <a:rPr lang="en-US" dirty="0"/>
              <a:t>Debriefing Question:</a:t>
            </a:r>
          </a:p>
          <a:p>
            <a:pPr lvl="3">
              <a:buFont typeface="Courier New" panose="02070309020205020404" pitchFamily="49" charset="0"/>
              <a:buChar char="o"/>
            </a:pPr>
            <a:r>
              <a:rPr lang="en-US" dirty="0"/>
              <a:t> “</a:t>
            </a:r>
            <a:r>
              <a:rPr lang="en-US" i="1" dirty="0"/>
              <a:t>The pre-filled information made it easier for me to complete the survey.” </a:t>
            </a:r>
          </a:p>
          <a:p>
            <a:pPr lvl="4">
              <a:buFont typeface="Courier New" panose="02070309020205020404" pitchFamily="49" charset="0"/>
              <a:buChar char="o"/>
            </a:pPr>
            <a:r>
              <a:rPr lang="en-US" dirty="0"/>
              <a:t>72% Agree/Strongly Agree vs. 8% Disagree/Strongly Disagree</a:t>
            </a:r>
          </a:p>
          <a:p>
            <a:pPr lvl="4">
              <a:buFont typeface="Courier New" panose="02070309020205020404" pitchFamily="49" charset="0"/>
              <a:buChar char="o"/>
            </a:pPr>
            <a:endParaRPr lang="en-US" dirty="0"/>
          </a:p>
          <a:p>
            <a:pPr lvl="3">
              <a:buFont typeface="Courier New" panose="02070309020205020404" pitchFamily="49" charset="0"/>
              <a:buChar char="o"/>
            </a:pPr>
            <a:r>
              <a:rPr lang="en-US" dirty="0"/>
              <a:t>“</a:t>
            </a:r>
            <a:r>
              <a:rPr lang="en-US" i="1" dirty="0"/>
              <a:t>The pre-filled information helped me finish the survey faster</a:t>
            </a:r>
            <a:r>
              <a:rPr lang="en-US" dirty="0"/>
              <a:t>.”</a:t>
            </a:r>
          </a:p>
          <a:p>
            <a:pPr lvl="4">
              <a:buFont typeface="Courier New" panose="02070309020205020404" pitchFamily="49" charset="0"/>
              <a:buChar char="o"/>
            </a:pPr>
            <a:r>
              <a:rPr lang="en-US" dirty="0"/>
              <a:t>70% Agree/Strongly Agree vs. 10% Disagree/Strongly Disagree</a:t>
            </a:r>
          </a:p>
          <a:p>
            <a:pPr lvl="4">
              <a:buFont typeface="Courier New" panose="02070309020205020404" pitchFamily="49" charset="0"/>
              <a:buChar char="o"/>
            </a:pPr>
            <a:endParaRPr lang="en-US" dirty="0"/>
          </a:p>
          <a:p>
            <a:pPr lvl="3">
              <a:buFont typeface="Courier New" panose="02070309020205020404" pitchFamily="49" charset="0"/>
              <a:buChar char="o"/>
            </a:pPr>
            <a:r>
              <a:rPr lang="en-US" dirty="0"/>
              <a:t>“</a:t>
            </a:r>
            <a:r>
              <a:rPr lang="en-US" i="1" dirty="0"/>
              <a:t>The pre-filled information in the answer cells was accurate</a:t>
            </a:r>
            <a:r>
              <a:rPr lang="en-US" dirty="0"/>
              <a:t>.”</a:t>
            </a:r>
          </a:p>
          <a:p>
            <a:pPr lvl="4">
              <a:buFont typeface="Courier New" panose="02070309020205020404" pitchFamily="49" charset="0"/>
              <a:buChar char="o"/>
            </a:pPr>
            <a:r>
              <a:rPr lang="en-US" dirty="0"/>
              <a:t>74% Agree/Strongly Agree vs. 8% Disagree/Strongly Disagree</a:t>
            </a:r>
          </a:p>
          <a:p>
            <a:pPr lvl="2">
              <a:buFont typeface="Wingdings" panose="05000000000000000000" pitchFamily="2" charset="2"/>
              <a:buChar char="Ø"/>
            </a:pPr>
            <a:endParaRPr lang="en-US" dirty="0"/>
          </a:p>
          <a:p>
            <a:pPr lvl="1">
              <a:buFont typeface="Wingdings" panose="05000000000000000000" pitchFamily="2" charset="2"/>
              <a:buChar char="Ø"/>
            </a:pPr>
            <a:endParaRPr lang="en-US" dirty="0"/>
          </a:p>
        </p:txBody>
      </p:sp>
      <p:pic>
        <p:nvPicPr>
          <p:cNvPr id="4" name="Audio 3">
            <a:hlinkClick r:id="" action="ppaction://media"/>
            <a:extLst>
              <a:ext uri="{FF2B5EF4-FFF2-40B4-BE49-F238E27FC236}">
                <a16:creationId xmlns:a16="http://schemas.microsoft.com/office/drawing/2014/main" id="{DBDF57E4-AA28-4207-BB3F-CE938CC1349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364091322"/>
      </p:ext>
    </p:extLst>
  </p:cSld>
  <p:clrMapOvr>
    <a:masterClrMapping/>
  </p:clrMapOvr>
  <mc:AlternateContent xmlns:mc="http://schemas.openxmlformats.org/markup-compatibility/2006">
    <mc:Choice xmlns:p14="http://schemas.microsoft.com/office/powerpoint/2010/main" Requires="p14">
      <p:transition spd="slow" p14:dur="2000" advTm="74341"/>
    </mc:Choice>
    <mc:Fallback>
      <p:transition spd="slow" advTm="74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A305B-E7A3-4082-9819-6AD4FA996624}"/>
              </a:ext>
            </a:extLst>
          </p:cNvPr>
          <p:cNvSpPr>
            <a:spLocks noGrp="1"/>
          </p:cNvSpPr>
          <p:nvPr>
            <p:ph type="title"/>
          </p:nvPr>
        </p:nvSpPr>
        <p:spPr>
          <a:xfrm>
            <a:off x="723900" y="152400"/>
            <a:ext cx="7696200" cy="838200"/>
          </a:xfrm>
        </p:spPr>
        <p:txBody>
          <a:bodyPr>
            <a:normAutofit/>
          </a:bodyPr>
          <a:lstStyle/>
          <a:p>
            <a:r>
              <a:rPr lang="en-US" sz="4000" dirty="0"/>
              <a:t>Conclusion</a:t>
            </a:r>
          </a:p>
        </p:txBody>
      </p:sp>
      <p:sp>
        <p:nvSpPr>
          <p:cNvPr id="3" name="Content Placeholder 2">
            <a:extLst>
              <a:ext uri="{FF2B5EF4-FFF2-40B4-BE49-F238E27FC236}">
                <a16:creationId xmlns:a16="http://schemas.microsoft.com/office/drawing/2014/main" id="{A1B99AF1-84DB-4F61-A193-18F41353F2D5}"/>
              </a:ext>
            </a:extLst>
          </p:cNvPr>
          <p:cNvSpPr>
            <a:spLocks noGrp="1"/>
          </p:cNvSpPr>
          <p:nvPr>
            <p:ph idx="1"/>
          </p:nvPr>
        </p:nvSpPr>
        <p:spPr>
          <a:xfrm>
            <a:off x="0" y="1257300"/>
            <a:ext cx="9144000" cy="4343400"/>
          </a:xfrm>
        </p:spPr>
        <p:txBody>
          <a:bodyPr>
            <a:noAutofit/>
          </a:bodyPr>
          <a:lstStyle/>
          <a:p>
            <a:r>
              <a:rPr lang="en-US" sz="2400" dirty="0"/>
              <a:t>Emphasizing the use of PRD in survey invites does not increase overall response rates but does increase the proportion of web respondents.</a:t>
            </a:r>
          </a:p>
          <a:p>
            <a:endParaRPr lang="en-US" sz="2400" dirty="0"/>
          </a:p>
          <a:p>
            <a:r>
              <a:rPr lang="en-US" sz="2400" dirty="0"/>
              <a:t>Respondents tended to perceive PRD as helping them complete the survey faster and easier, and overall had a positive reaction to its use.</a:t>
            </a:r>
          </a:p>
          <a:p>
            <a:pPr lvl="1">
              <a:buFont typeface="Arial" panose="020B0604020202020204" pitchFamily="34" charset="0"/>
              <a:buChar char="•"/>
            </a:pPr>
            <a:r>
              <a:rPr lang="en-US" sz="2200" dirty="0"/>
              <a:t>“</a:t>
            </a:r>
            <a:r>
              <a:rPr lang="en-US" sz="2200" i="1" dirty="0"/>
              <a:t>Overall, I have a positive reaction to pre-filled information being used in the survey</a:t>
            </a:r>
            <a:r>
              <a:rPr lang="en-US" sz="2200" dirty="0"/>
              <a:t>.”</a:t>
            </a:r>
          </a:p>
          <a:p>
            <a:pPr lvl="2">
              <a:buFont typeface="Wingdings" panose="05000000000000000000" pitchFamily="2" charset="2"/>
              <a:buChar char="Ø"/>
            </a:pPr>
            <a:r>
              <a:rPr lang="en-US" sz="2000" dirty="0"/>
              <a:t>72% Agree/Strongly Agree vs. 6% Disagree/Strongly Disagree</a:t>
            </a:r>
          </a:p>
          <a:p>
            <a:pPr lvl="2"/>
            <a:endParaRPr lang="en-US" sz="2000" dirty="0"/>
          </a:p>
          <a:p>
            <a:pPr lvl="1"/>
            <a:endParaRPr lang="en-US" sz="2000" dirty="0"/>
          </a:p>
        </p:txBody>
      </p:sp>
      <p:pic>
        <p:nvPicPr>
          <p:cNvPr id="7" name="Audio 6">
            <a:hlinkClick r:id="" action="ppaction://media"/>
            <a:extLst>
              <a:ext uri="{FF2B5EF4-FFF2-40B4-BE49-F238E27FC236}">
                <a16:creationId xmlns:a16="http://schemas.microsoft.com/office/drawing/2014/main" id="{C9255D9D-6809-4BBB-B477-041D8BEFB9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611525546"/>
      </p:ext>
    </p:extLst>
  </p:cSld>
  <p:clrMapOvr>
    <a:masterClrMapping/>
  </p:clrMapOvr>
  <mc:AlternateContent xmlns:mc="http://schemas.openxmlformats.org/markup-compatibility/2006">
    <mc:Choice xmlns:p14="http://schemas.microsoft.com/office/powerpoint/2010/main" Requires="p14">
      <p:transition spd="slow" p14:dur="2000" advTm="73245"/>
    </mc:Choice>
    <mc:Fallback>
      <p:transition spd="slow" advTm="732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0" y="1219200"/>
            <a:ext cx="9144000" cy="4648200"/>
          </a:xfrm>
        </p:spPr>
        <p:txBody>
          <a:bodyPr>
            <a:normAutofit/>
          </a:bodyPr>
          <a:lstStyle/>
          <a:p>
            <a:pPr lvl="0">
              <a:buFont typeface="Wingdings" panose="05000000000000000000" pitchFamily="2" charset="2"/>
              <a:buChar char="Ø"/>
            </a:pPr>
            <a:r>
              <a:rPr lang="en-US" sz="2400" dirty="0"/>
              <a:t>The Census of Agriculture (COA) is conducted every five years.</a:t>
            </a:r>
          </a:p>
          <a:p>
            <a:pPr lvl="0">
              <a:buFont typeface="Wingdings" panose="05000000000000000000" pitchFamily="2" charset="2"/>
              <a:buChar char="Ø"/>
            </a:pPr>
            <a:endParaRPr lang="en-US" sz="2400" dirty="0"/>
          </a:p>
          <a:p>
            <a:pPr lvl="0">
              <a:buFont typeface="Wingdings" panose="05000000000000000000" pitchFamily="2" charset="2"/>
              <a:buChar char="Ø"/>
            </a:pPr>
            <a:r>
              <a:rPr lang="en-US" sz="2400" dirty="0"/>
              <a:t>The only source of uniform, comprehensive and impartial agricultural data for every county in the U.S.</a:t>
            </a:r>
          </a:p>
          <a:p>
            <a:pPr lvl="0">
              <a:buFont typeface="Wingdings" panose="05000000000000000000" pitchFamily="2" charset="2"/>
              <a:buChar char="Ø"/>
            </a:pPr>
            <a:endParaRPr lang="en-US" sz="2400" dirty="0"/>
          </a:p>
          <a:p>
            <a:pPr lvl="0">
              <a:buFont typeface="Wingdings" panose="05000000000000000000" pitchFamily="2" charset="2"/>
              <a:buChar char="Ø"/>
            </a:pPr>
            <a:r>
              <a:rPr lang="en-US" sz="2400" dirty="0"/>
              <a:t>The response rates to the COA have historically been high, usually at or above 80 percent.</a:t>
            </a:r>
          </a:p>
          <a:p>
            <a:pPr lvl="0">
              <a:buFont typeface="Wingdings" panose="05000000000000000000" pitchFamily="2" charset="2"/>
              <a:buChar char="Ø"/>
            </a:pPr>
            <a:endParaRPr lang="en-US" sz="2400" dirty="0"/>
          </a:p>
          <a:p>
            <a:pPr lvl="0">
              <a:buFont typeface="Wingdings" panose="05000000000000000000" pitchFamily="2" charset="2"/>
              <a:buChar char="Ø"/>
            </a:pPr>
            <a:r>
              <a:rPr lang="en-US" sz="2400" dirty="0"/>
              <a:t>However, the COA’s response rates have declined since 2002, with the lowest in recent decades occurring in the latest iteration in 2017 (</a:t>
            </a:r>
            <a:r>
              <a:rPr lang="en-US" sz="2400" dirty="0" err="1"/>
              <a:t>Reist</a:t>
            </a:r>
            <a:r>
              <a:rPr lang="en-US" sz="2400" dirty="0"/>
              <a:t> et al. 2019). </a:t>
            </a:r>
          </a:p>
          <a:p>
            <a:pPr lvl="0">
              <a:buFont typeface="Wingdings" panose="05000000000000000000" pitchFamily="2" charset="2"/>
              <a:buChar char="Ø"/>
            </a:pPr>
            <a:endParaRPr lang="en-US" sz="2400" dirty="0"/>
          </a:p>
          <a:p>
            <a:endParaRPr lang="en-US" sz="2400" dirty="0"/>
          </a:p>
        </p:txBody>
      </p:sp>
      <p:pic>
        <p:nvPicPr>
          <p:cNvPr id="4" name="Audio 3">
            <a:hlinkClick r:id="" action="ppaction://media"/>
            <a:extLst>
              <a:ext uri="{FF2B5EF4-FFF2-40B4-BE49-F238E27FC236}">
                <a16:creationId xmlns:a16="http://schemas.microsoft.com/office/drawing/2014/main" id="{85145004-9F9C-47D7-A850-3447201F99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850481389"/>
      </p:ext>
    </p:extLst>
  </p:cSld>
  <p:clrMapOvr>
    <a:masterClrMapping/>
  </p:clrMapOvr>
  <mc:AlternateContent xmlns:mc="http://schemas.openxmlformats.org/markup-compatibility/2006">
    <mc:Choice xmlns:p14="http://schemas.microsoft.com/office/powerpoint/2010/main" Requires="p14">
      <p:transition spd="slow" p14:dur="2000" advTm="31954"/>
    </mc:Choice>
    <mc:Fallback>
      <p:transition spd="slow" advTm="31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51399-101E-4294-A018-DBD9F9A3FB5B}"/>
              </a:ext>
            </a:extLst>
          </p:cNvPr>
          <p:cNvSpPr>
            <a:spLocks noGrp="1"/>
          </p:cNvSpPr>
          <p:nvPr>
            <p:ph type="title"/>
          </p:nvPr>
        </p:nvSpPr>
        <p:spPr/>
        <p:txBody>
          <a:bodyPr/>
          <a:lstStyle/>
          <a:p>
            <a:r>
              <a:rPr lang="en-US" dirty="0"/>
              <a:t>Limitations &amp; Future Research</a:t>
            </a:r>
          </a:p>
        </p:txBody>
      </p:sp>
      <p:sp>
        <p:nvSpPr>
          <p:cNvPr id="3" name="Content Placeholder 2">
            <a:extLst>
              <a:ext uri="{FF2B5EF4-FFF2-40B4-BE49-F238E27FC236}">
                <a16:creationId xmlns:a16="http://schemas.microsoft.com/office/drawing/2014/main" id="{9FC3A8BC-9E50-4874-9EE9-0C6CB2A76108}"/>
              </a:ext>
            </a:extLst>
          </p:cNvPr>
          <p:cNvSpPr>
            <a:spLocks noGrp="1"/>
          </p:cNvSpPr>
          <p:nvPr>
            <p:ph idx="1"/>
          </p:nvPr>
        </p:nvSpPr>
        <p:spPr>
          <a:xfrm>
            <a:off x="0" y="1295400"/>
            <a:ext cx="9144000" cy="4572001"/>
          </a:xfrm>
        </p:spPr>
        <p:txBody>
          <a:bodyPr>
            <a:normAutofit fontScale="62500" lnSpcReduction="20000"/>
          </a:bodyPr>
          <a:lstStyle/>
          <a:p>
            <a:r>
              <a:rPr lang="en-US" dirty="0"/>
              <a:t>Only able to test one version of experimental invites emphasizing PRD</a:t>
            </a:r>
          </a:p>
          <a:p>
            <a:pPr lvl="1"/>
            <a:r>
              <a:rPr lang="en-US" dirty="0"/>
              <a:t>Are there other ways to emphasize PRD in invites that are more compelling, and hence, might result in higher response rates?</a:t>
            </a:r>
          </a:p>
          <a:p>
            <a:pPr lvl="1"/>
            <a:r>
              <a:rPr lang="en-US" dirty="0"/>
              <a:t>Cognitive testing planned to gain qualitative insight into respondent perceptions of PRD invite wording</a:t>
            </a:r>
          </a:p>
          <a:p>
            <a:pPr lvl="1"/>
            <a:endParaRPr lang="en-US" dirty="0"/>
          </a:p>
          <a:p>
            <a:r>
              <a:rPr lang="en-US" dirty="0"/>
              <a:t>Sample had high predicted propensity to respond (median propensity = 0.77).</a:t>
            </a:r>
          </a:p>
          <a:p>
            <a:pPr lvl="1"/>
            <a:r>
              <a:rPr lang="en-US" dirty="0"/>
              <a:t>Impact of PRD invites may have been mitigated by already high probability of response in each experimental group.</a:t>
            </a:r>
          </a:p>
          <a:p>
            <a:pPr lvl="1"/>
            <a:r>
              <a:rPr lang="en-US" dirty="0"/>
              <a:t>Would different results be observed among those with significantly lower response propensities?</a:t>
            </a:r>
          </a:p>
          <a:p>
            <a:pPr lvl="1"/>
            <a:endParaRPr lang="en-US" dirty="0"/>
          </a:p>
          <a:p>
            <a:r>
              <a:rPr lang="en-US" dirty="0"/>
              <a:t>Future research:</a:t>
            </a:r>
          </a:p>
          <a:p>
            <a:pPr lvl="1"/>
            <a:r>
              <a:rPr lang="en-US" dirty="0"/>
              <a:t>Should examine multiple experimental versions of PRD-emphasized invites to determine whether there is an optimal wording for increasing response rates.</a:t>
            </a:r>
          </a:p>
          <a:p>
            <a:pPr lvl="1"/>
            <a:r>
              <a:rPr lang="en-US" dirty="0"/>
              <a:t>Should examine whether PRD emphasized survey invites result in higher response rates among those with a low probability to respond. </a:t>
            </a:r>
          </a:p>
          <a:p>
            <a:endParaRPr lang="en-US" dirty="0"/>
          </a:p>
        </p:txBody>
      </p:sp>
      <p:pic>
        <p:nvPicPr>
          <p:cNvPr id="7" name="Audio 6">
            <a:hlinkClick r:id="" action="ppaction://media"/>
            <a:extLst>
              <a:ext uri="{FF2B5EF4-FFF2-40B4-BE49-F238E27FC236}">
                <a16:creationId xmlns:a16="http://schemas.microsoft.com/office/drawing/2014/main" id="{C477EF3C-49A4-460F-A8D7-660319CEDC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099335560"/>
      </p:ext>
    </p:extLst>
  </p:cSld>
  <p:clrMapOvr>
    <a:masterClrMapping/>
  </p:clrMapOvr>
  <mc:AlternateContent xmlns:mc="http://schemas.openxmlformats.org/markup-compatibility/2006">
    <mc:Choice xmlns:p14="http://schemas.microsoft.com/office/powerpoint/2010/main" Requires="p14">
      <p:transition spd="slow" p14:dur="2000" advTm="97054"/>
    </mc:Choice>
    <mc:Fallback>
      <p:transition spd="slow" advTm="97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dirty="0">
                <a:hlinkClick r:id="rId4"/>
              </a:rPr>
              <a:t>Joseph.Rodhouse@usda.gov</a:t>
            </a:r>
            <a:endParaRPr lang="en-US" dirty="0"/>
          </a:p>
          <a:p>
            <a:endParaRPr lang="en-US" dirty="0"/>
          </a:p>
          <a:p>
            <a:endParaRPr lang="en-US" dirty="0"/>
          </a:p>
        </p:txBody>
      </p:sp>
      <p:pic>
        <p:nvPicPr>
          <p:cNvPr id="4" name="Audio 3">
            <a:hlinkClick r:id="" action="ppaction://media"/>
            <a:extLst>
              <a:ext uri="{FF2B5EF4-FFF2-40B4-BE49-F238E27FC236}">
                <a16:creationId xmlns:a16="http://schemas.microsoft.com/office/drawing/2014/main" id="{DF7496AB-EB8D-4AA5-A5E0-789B55E2BF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131796574"/>
      </p:ext>
    </p:extLst>
  </p:cSld>
  <p:clrMapOvr>
    <a:masterClrMapping/>
  </p:clrMapOvr>
  <mc:AlternateContent xmlns:mc="http://schemas.openxmlformats.org/markup-compatibility/2006">
    <mc:Choice xmlns:p14="http://schemas.microsoft.com/office/powerpoint/2010/main" Requires="p14">
      <p:transition spd="slow" p14:dur="2000" advTm="6243"/>
    </mc:Choice>
    <mc:Fallback>
      <p:transition spd="slow" advTm="6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36490-4468-49D8-BDCA-DEA0BA741280}"/>
              </a:ext>
            </a:extLst>
          </p:cNvPr>
          <p:cNvSpPr>
            <a:spLocks noGrp="1"/>
          </p:cNvSpPr>
          <p:nvPr>
            <p:ph type="title"/>
          </p:nvPr>
        </p:nvSpPr>
        <p:spPr/>
        <p:txBody>
          <a:bodyPr/>
          <a:lstStyle/>
          <a:p>
            <a:r>
              <a:rPr lang="en-US" dirty="0"/>
              <a:t>Introduction (cont.)</a:t>
            </a:r>
          </a:p>
        </p:txBody>
      </p:sp>
      <p:sp>
        <p:nvSpPr>
          <p:cNvPr id="3" name="Content Placeholder 2">
            <a:extLst>
              <a:ext uri="{FF2B5EF4-FFF2-40B4-BE49-F238E27FC236}">
                <a16:creationId xmlns:a16="http://schemas.microsoft.com/office/drawing/2014/main" id="{55301873-F5C5-431C-80E4-670F03A1F236}"/>
              </a:ext>
            </a:extLst>
          </p:cNvPr>
          <p:cNvSpPr>
            <a:spLocks noGrp="1"/>
          </p:cNvSpPr>
          <p:nvPr>
            <p:ph idx="1"/>
          </p:nvPr>
        </p:nvSpPr>
        <p:spPr>
          <a:xfrm>
            <a:off x="0" y="1181099"/>
            <a:ext cx="9144000" cy="4495801"/>
          </a:xfrm>
        </p:spPr>
        <p:txBody>
          <a:bodyPr>
            <a:noAutofit/>
          </a:bodyPr>
          <a:lstStyle/>
          <a:p>
            <a:r>
              <a:rPr lang="en-US" sz="2200" dirty="0"/>
              <a:t>Over the years, respondent burden has been a common theme uncovered by qualitative studies conducted with farmers and ranchers at NASS. </a:t>
            </a:r>
          </a:p>
          <a:p>
            <a:endParaRPr lang="en-US" sz="2200" dirty="0"/>
          </a:p>
          <a:p>
            <a:r>
              <a:rPr lang="en-US" sz="2200" dirty="0"/>
              <a:t>These concerns were thoroughly detailed in the report “In their own words: results from triangulating qualitative methodologies to understand why farmers do and do not respond to NASS surveys” by Pick et al (2018).</a:t>
            </a:r>
          </a:p>
          <a:p>
            <a:endParaRPr lang="en-US" sz="2200" dirty="0"/>
          </a:p>
          <a:p>
            <a:r>
              <a:rPr lang="en-US" sz="2200" dirty="0"/>
              <a:t>For example, the report found that when asked “How can NASS better serve you, the farmer or rancher?” responses included:</a:t>
            </a:r>
          </a:p>
          <a:p>
            <a:pPr lvl="1"/>
            <a:r>
              <a:rPr lang="en-US" sz="2200" dirty="0"/>
              <a:t>“Make reporting easier for me”</a:t>
            </a:r>
          </a:p>
          <a:p>
            <a:pPr lvl="1"/>
            <a:r>
              <a:rPr lang="en-US" sz="2200" dirty="0"/>
              <a:t>“Make questions and questionnaires easy to answer”</a:t>
            </a:r>
          </a:p>
          <a:p>
            <a:pPr lvl="1"/>
            <a:r>
              <a:rPr lang="en-US" sz="2200" dirty="0"/>
              <a:t>“Use data I’ve previously reported to either NASS or other USDA agencies”</a:t>
            </a:r>
          </a:p>
        </p:txBody>
      </p:sp>
      <p:pic>
        <p:nvPicPr>
          <p:cNvPr id="7" name="Audio 6">
            <a:hlinkClick r:id="" action="ppaction://media"/>
            <a:extLst>
              <a:ext uri="{FF2B5EF4-FFF2-40B4-BE49-F238E27FC236}">
                <a16:creationId xmlns:a16="http://schemas.microsoft.com/office/drawing/2014/main" id="{67BE0AEA-A18C-4AFB-B2CB-04FB3A02650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501138438"/>
      </p:ext>
    </p:extLst>
  </p:cSld>
  <p:clrMapOvr>
    <a:masterClrMapping/>
  </p:clrMapOvr>
  <mc:AlternateContent xmlns:mc="http://schemas.openxmlformats.org/markup-compatibility/2006">
    <mc:Choice xmlns:p14="http://schemas.microsoft.com/office/powerpoint/2010/main" Requires="p14">
      <p:transition spd="slow" p14:dur="2000" advTm="48053"/>
    </mc:Choice>
    <mc:Fallback>
      <p:transition spd="slow" advTm="480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6CE11-C96B-4509-B363-2420AFE156F2}"/>
              </a:ext>
            </a:extLst>
          </p:cNvPr>
          <p:cNvSpPr>
            <a:spLocks noGrp="1"/>
          </p:cNvSpPr>
          <p:nvPr>
            <p:ph type="title"/>
          </p:nvPr>
        </p:nvSpPr>
        <p:spPr/>
        <p:txBody>
          <a:bodyPr/>
          <a:lstStyle/>
          <a:p>
            <a:r>
              <a:rPr lang="en-US" dirty="0"/>
              <a:t>Motivation for PRD Use</a:t>
            </a:r>
          </a:p>
        </p:txBody>
      </p:sp>
      <p:sp>
        <p:nvSpPr>
          <p:cNvPr id="3" name="Content Placeholder 2">
            <a:extLst>
              <a:ext uri="{FF2B5EF4-FFF2-40B4-BE49-F238E27FC236}">
                <a16:creationId xmlns:a16="http://schemas.microsoft.com/office/drawing/2014/main" id="{574D26FA-867B-4480-82FA-E39BBAA2B5C5}"/>
              </a:ext>
            </a:extLst>
          </p:cNvPr>
          <p:cNvSpPr>
            <a:spLocks noGrp="1"/>
          </p:cNvSpPr>
          <p:nvPr>
            <p:ph idx="1"/>
          </p:nvPr>
        </p:nvSpPr>
        <p:spPr>
          <a:xfrm>
            <a:off x="0" y="1295400"/>
            <a:ext cx="9144000" cy="4572001"/>
          </a:xfrm>
        </p:spPr>
        <p:txBody>
          <a:bodyPr>
            <a:normAutofit fontScale="70000" lnSpcReduction="20000"/>
          </a:bodyPr>
          <a:lstStyle/>
          <a:p>
            <a:r>
              <a:rPr lang="en-US" dirty="0"/>
              <a:t>As a response to:</a:t>
            </a:r>
          </a:p>
          <a:p>
            <a:endParaRPr lang="en-US" dirty="0"/>
          </a:p>
          <a:p>
            <a:pPr marL="971550" lvl="1" indent="-514350">
              <a:buFont typeface="+mj-lt"/>
              <a:buAutoNum type="alphaLcParenR"/>
            </a:pPr>
            <a:r>
              <a:rPr lang="en-US" dirty="0"/>
              <a:t>Declining participation in the COA </a:t>
            </a:r>
          </a:p>
          <a:p>
            <a:pPr marL="971550" lvl="1" indent="-514350">
              <a:buFont typeface="+mj-lt"/>
              <a:buAutoNum type="alphaLcParenR"/>
            </a:pPr>
            <a:r>
              <a:rPr lang="en-US" dirty="0"/>
              <a:t>Concerns from farmers about increased burden overall </a:t>
            </a:r>
          </a:p>
          <a:p>
            <a:pPr marL="457200" lvl="1" indent="0">
              <a:buNone/>
            </a:pPr>
            <a:endParaRPr lang="en-US" dirty="0"/>
          </a:p>
          <a:p>
            <a:pPr lvl="1">
              <a:buFont typeface="Wingdings" panose="05000000000000000000" pitchFamily="2" charset="2"/>
              <a:buChar char="Ø"/>
            </a:pPr>
            <a:r>
              <a:rPr lang="en-US" dirty="0"/>
              <a:t>NASS is currently exploring the possibility of:</a:t>
            </a:r>
          </a:p>
          <a:p>
            <a:pPr marL="457200" lvl="1" indent="0">
              <a:buNone/>
            </a:pPr>
            <a:endParaRPr lang="en-US" dirty="0"/>
          </a:p>
          <a:p>
            <a:pPr marL="971550" lvl="1" indent="-514350">
              <a:buFont typeface="+mj-lt"/>
              <a:buAutoNum type="alphaLcParenR" startAt="3"/>
            </a:pPr>
            <a:r>
              <a:rPr lang="en-US" dirty="0"/>
              <a:t>Feeding forward respondents’ previously reported data (PRD) in the web instrument of the 2022 Census of Agriculture (COA) to aid respondents in the completion of their forms. </a:t>
            </a:r>
          </a:p>
          <a:p>
            <a:pPr lvl="1">
              <a:buFont typeface="Wingdings" panose="05000000000000000000" pitchFamily="2" charset="2"/>
              <a:buChar char="Ø"/>
            </a:pPr>
            <a:endParaRPr lang="en-US" dirty="0"/>
          </a:p>
          <a:p>
            <a:pPr lvl="1">
              <a:buFont typeface="Wingdings" panose="05000000000000000000" pitchFamily="2" charset="2"/>
              <a:buChar char="Ø"/>
            </a:pPr>
            <a:r>
              <a:rPr lang="en-US" dirty="0"/>
              <a:t>Two goals of this research:</a:t>
            </a:r>
          </a:p>
          <a:p>
            <a:pPr marL="971550" lvl="1" indent="-514350">
              <a:buFont typeface="+mj-lt"/>
              <a:buAutoNum type="arabicPeriod"/>
            </a:pPr>
            <a:r>
              <a:rPr lang="en-US" dirty="0"/>
              <a:t>Examine whether using PRD can increase response rates</a:t>
            </a:r>
          </a:p>
          <a:p>
            <a:pPr marL="971550" lvl="1" indent="-514350">
              <a:buFont typeface="+mj-lt"/>
              <a:buAutoNum type="arabicPeriod"/>
            </a:pPr>
            <a:r>
              <a:rPr lang="en-US" dirty="0"/>
              <a:t>Examine whether PRD can decrease respondent burden in the COA.</a:t>
            </a:r>
          </a:p>
          <a:p>
            <a:endParaRPr lang="en-US" dirty="0"/>
          </a:p>
          <a:p>
            <a:endParaRPr lang="en-US" dirty="0"/>
          </a:p>
          <a:p>
            <a:endParaRPr lang="en-US" dirty="0"/>
          </a:p>
          <a:p>
            <a:endParaRPr lang="en-US" dirty="0"/>
          </a:p>
        </p:txBody>
      </p:sp>
      <p:pic>
        <p:nvPicPr>
          <p:cNvPr id="5" name="Audio 4">
            <a:hlinkClick r:id="" action="ppaction://media"/>
            <a:extLst>
              <a:ext uri="{FF2B5EF4-FFF2-40B4-BE49-F238E27FC236}">
                <a16:creationId xmlns:a16="http://schemas.microsoft.com/office/drawing/2014/main" id="{66DBDF87-079C-4897-8701-E7CF771365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617783053"/>
      </p:ext>
    </p:extLst>
  </p:cSld>
  <p:clrMapOvr>
    <a:masterClrMapping/>
  </p:clrMapOvr>
  <mc:AlternateContent xmlns:mc="http://schemas.openxmlformats.org/markup-compatibility/2006">
    <mc:Choice xmlns:p14="http://schemas.microsoft.com/office/powerpoint/2010/main" Requires="p14">
      <p:transition spd="slow" p14:dur="2000" advTm="50575"/>
    </mc:Choice>
    <mc:Fallback>
      <p:transition spd="slow" advTm="50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7A540-4218-499C-8E81-91EAA7DCB69F}"/>
              </a:ext>
            </a:extLst>
          </p:cNvPr>
          <p:cNvSpPr>
            <a:spLocks noGrp="1"/>
          </p:cNvSpPr>
          <p:nvPr>
            <p:ph type="title"/>
          </p:nvPr>
        </p:nvSpPr>
        <p:spPr>
          <a:xfrm>
            <a:off x="152400" y="152400"/>
            <a:ext cx="8915400" cy="838200"/>
          </a:xfrm>
        </p:spPr>
        <p:txBody>
          <a:bodyPr>
            <a:normAutofit/>
          </a:bodyPr>
          <a:lstStyle/>
          <a:p>
            <a:r>
              <a:rPr lang="en-US" sz="3600" dirty="0"/>
              <a:t>Background: PRD in Official Statistics</a:t>
            </a:r>
          </a:p>
        </p:txBody>
      </p:sp>
      <p:sp>
        <p:nvSpPr>
          <p:cNvPr id="3" name="Content Placeholder 2">
            <a:extLst>
              <a:ext uri="{FF2B5EF4-FFF2-40B4-BE49-F238E27FC236}">
                <a16:creationId xmlns:a16="http://schemas.microsoft.com/office/drawing/2014/main" id="{E99F3557-D24D-4191-8F97-B7B02FAFC502}"/>
              </a:ext>
            </a:extLst>
          </p:cNvPr>
          <p:cNvSpPr>
            <a:spLocks noGrp="1"/>
          </p:cNvSpPr>
          <p:nvPr>
            <p:ph idx="1"/>
          </p:nvPr>
        </p:nvSpPr>
        <p:spPr>
          <a:xfrm>
            <a:off x="0" y="1219200"/>
            <a:ext cx="9144000" cy="4648201"/>
          </a:xfrm>
        </p:spPr>
        <p:txBody>
          <a:bodyPr>
            <a:noAutofit/>
          </a:bodyPr>
          <a:lstStyle/>
          <a:p>
            <a:r>
              <a:rPr lang="en-US" sz="1800" dirty="0"/>
              <a:t>Currently, NASS has the capability to “pre-print” respondents’ PRD in the web mode of surveys.</a:t>
            </a:r>
          </a:p>
          <a:p>
            <a:pPr lvl="1"/>
            <a:r>
              <a:rPr lang="en-US" sz="1800" dirty="0"/>
              <a:t>i.e., prefilling answers with respondents’ most recent responses to the same questions. </a:t>
            </a:r>
          </a:p>
          <a:p>
            <a:pPr lvl="1"/>
            <a:endParaRPr lang="en-US" sz="1800" dirty="0"/>
          </a:p>
          <a:p>
            <a:r>
              <a:rPr lang="en-US" sz="1800" dirty="0"/>
              <a:t>Holmberg (2004) summarizes the pros and cons of “pre-printing” respondents’ PRD in self-administered surveys (e.g., paper or web) from the perspective of official statistics.</a:t>
            </a:r>
          </a:p>
          <a:p>
            <a:pPr marL="0" indent="0">
              <a:buNone/>
            </a:pPr>
            <a:endParaRPr lang="en-US" sz="1800" dirty="0"/>
          </a:p>
          <a:p>
            <a:pPr lvl="1">
              <a:buFont typeface="Wingdings" panose="05000000000000000000" pitchFamily="2" charset="2"/>
              <a:buChar char="Ø"/>
            </a:pPr>
            <a:r>
              <a:rPr lang="en-US" sz="1800" dirty="0"/>
              <a:t> </a:t>
            </a:r>
            <a:r>
              <a:rPr lang="en-US" sz="1800" u="sng" dirty="0"/>
              <a:t>Pros: </a:t>
            </a:r>
          </a:p>
          <a:p>
            <a:pPr marL="971550" lvl="1" indent="-514350">
              <a:buFont typeface="+mj-lt"/>
              <a:buAutoNum type="arabicPeriod"/>
            </a:pPr>
            <a:r>
              <a:rPr lang="en-US" sz="1800" dirty="0"/>
              <a:t>Reduce respondent burden of answering frequently asked/repeated questions.</a:t>
            </a:r>
          </a:p>
          <a:p>
            <a:pPr marL="971550" lvl="1" indent="-514350">
              <a:buFont typeface="+mj-lt"/>
              <a:buAutoNum type="arabicPeriod"/>
            </a:pPr>
            <a:r>
              <a:rPr lang="en-US" sz="1800" dirty="0"/>
              <a:t>Questionnaire guidance, memory support, and anchoring.</a:t>
            </a:r>
          </a:p>
          <a:p>
            <a:pPr marL="971550" lvl="1" indent="-514350">
              <a:buFont typeface="+mj-lt"/>
              <a:buAutoNum type="arabicPeriod"/>
            </a:pPr>
            <a:r>
              <a:rPr lang="en-US" sz="1800" dirty="0"/>
              <a:t>Respondents appreciate when their historical data is given back to them.</a:t>
            </a:r>
          </a:p>
          <a:p>
            <a:pPr marL="971550" lvl="1" indent="-514350">
              <a:buFont typeface="+mj-lt"/>
              <a:buAutoNum type="arabicPeriod"/>
            </a:pPr>
            <a:r>
              <a:rPr lang="en-US" sz="1800" dirty="0"/>
              <a:t>Reduction of measurement errors and improved data quality.</a:t>
            </a:r>
          </a:p>
        </p:txBody>
      </p:sp>
      <p:pic>
        <p:nvPicPr>
          <p:cNvPr id="17" name="Audio 16">
            <a:hlinkClick r:id="" action="ppaction://media"/>
            <a:extLst>
              <a:ext uri="{FF2B5EF4-FFF2-40B4-BE49-F238E27FC236}">
                <a16:creationId xmlns:a16="http://schemas.microsoft.com/office/drawing/2014/main" id="{1B889342-0E89-4F9C-88FD-DCDB037827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4129540734"/>
      </p:ext>
    </p:extLst>
  </p:cSld>
  <p:clrMapOvr>
    <a:masterClrMapping/>
  </p:clrMapOvr>
  <mc:AlternateContent xmlns:mc="http://schemas.openxmlformats.org/markup-compatibility/2006">
    <mc:Choice xmlns:p14="http://schemas.microsoft.com/office/powerpoint/2010/main" Requires="p14">
      <p:transition spd="slow" p14:dur="2000" advTm="70820"/>
    </mc:Choice>
    <mc:Fallback>
      <p:transition spd="slow" advTm="708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3B247-F5AA-4E34-8EF1-30549D583B2C}"/>
              </a:ext>
            </a:extLst>
          </p:cNvPr>
          <p:cNvSpPr>
            <a:spLocks noGrp="1"/>
          </p:cNvSpPr>
          <p:nvPr>
            <p:ph type="title"/>
          </p:nvPr>
        </p:nvSpPr>
        <p:spPr/>
        <p:txBody>
          <a:bodyPr/>
          <a:lstStyle/>
          <a:p>
            <a:r>
              <a:rPr lang="en-US" dirty="0"/>
              <a:t>PRD In Official Statistics (cont.)</a:t>
            </a:r>
          </a:p>
        </p:txBody>
      </p:sp>
      <p:sp>
        <p:nvSpPr>
          <p:cNvPr id="3" name="Content Placeholder 2">
            <a:extLst>
              <a:ext uri="{FF2B5EF4-FFF2-40B4-BE49-F238E27FC236}">
                <a16:creationId xmlns:a16="http://schemas.microsoft.com/office/drawing/2014/main" id="{448EFAB1-A62E-4FE9-A5D2-5076727DB7A9}"/>
              </a:ext>
            </a:extLst>
          </p:cNvPr>
          <p:cNvSpPr>
            <a:spLocks noGrp="1"/>
          </p:cNvSpPr>
          <p:nvPr>
            <p:ph idx="1"/>
          </p:nvPr>
        </p:nvSpPr>
        <p:spPr>
          <a:xfrm>
            <a:off x="0" y="1006033"/>
            <a:ext cx="9144000" cy="5105400"/>
          </a:xfrm>
        </p:spPr>
        <p:txBody>
          <a:bodyPr>
            <a:normAutofit fontScale="62500" lnSpcReduction="20000"/>
          </a:bodyPr>
          <a:lstStyle/>
          <a:p>
            <a:r>
              <a:rPr lang="en-US" dirty="0"/>
              <a:t>Holmberg (2004)</a:t>
            </a:r>
          </a:p>
          <a:p>
            <a:pPr marL="971550" lvl="1" indent="-457200">
              <a:buFont typeface="Wingdings" panose="05000000000000000000" pitchFamily="2" charset="2"/>
              <a:buChar char="Ø"/>
            </a:pPr>
            <a:r>
              <a:rPr lang="en-US" u="sng" dirty="0"/>
              <a:t>Cons:</a:t>
            </a:r>
          </a:p>
          <a:p>
            <a:pPr marL="1028700" lvl="1" indent="-514350">
              <a:buFont typeface="+mj-lt"/>
              <a:buAutoNum type="arabicPeriod"/>
            </a:pPr>
            <a:r>
              <a:rPr lang="en-US" dirty="0"/>
              <a:t>Risk of bias/underreporting of changes and conservation of errors.</a:t>
            </a:r>
          </a:p>
          <a:p>
            <a:pPr marL="1028700" lvl="1" indent="-514350">
              <a:buFont typeface="+mj-lt"/>
              <a:buAutoNum type="arabicPeriod"/>
            </a:pPr>
            <a:endParaRPr lang="en-US" dirty="0"/>
          </a:p>
          <a:p>
            <a:pPr marL="1028700" lvl="1" indent="-514350">
              <a:buFont typeface="+mj-lt"/>
              <a:buAutoNum type="arabicPeriod"/>
            </a:pPr>
            <a:r>
              <a:rPr lang="en-US" dirty="0"/>
              <a:t>Satisficing (Krosnick 1991).</a:t>
            </a:r>
          </a:p>
          <a:p>
            <a:pPr marL="1028700" lvl="1" indent="-514350">
              <a:buFont typeface="+mj-lt"/>
              <a:buAutoNum type="arabicPeriod"/>
            </a:pPr>
            <a:endParaRPr lang="en-US" dirty="0"/>
          </a:p>
          <a:p>
            <a:pPr marL="1028700" lvl="1" indent="-514350">
              <a:buFont typeface="+mj-lt"/>
              <a:buAutoNum type="arabicPeriod"/>
            </a:pPr>
            <a:r>
              <a:rPr lang="en-US" dirty="0"/>
              <a:t>Loss of confidence and goodwill.</a:t>
            </a:r>
          </a:p>
          <a:p>
            <a:pPr marL="1028700" lvl="1" indent="-514350">
              <a:buFont typeface="+mj-lt"/>
              <a:buAutoNum type="arabicPeriod"/>
            </a:pPr>
            <a:endParaRPr lang="en-US" dirty="0"/>
          </a:p>
          <a:p>
            <a:pPr marL="1028700" lvl="1" indent="-514350">
              <a:buFont typeface="+mj-lt"/>
              <a:buAutoNum type="arabicPeriod"/>
            </a:pPr>
            <a:r>
              <a:rPr lang="en-US" dirty="0"/>
              <a:t>Disclosure risk.</a:t>
            </a:r>
          </a:p>
          <a:p>
            <a:pPr marL="1028700" lvl="1" indent="-514350">
              <a:buFont typeface="+mj-lt"/>
              <a:buAutoNum type="arabicPeriod"/>
            </a:pPr>
            <a:endParaRPr lang="en-US" dirty="0"/>
          </a:p>
          <a:p>
            <a:pPr marL="1028700" lvl="1" indent="-514350">
              <a:buFont typeface="+mj-lt"/>
              <a:buAutoNum type="arabicPeriod"/>
            </a:pPr>
            <a:r>
              <a:rPr lang="en-US" dirty="0"/>
              <a:t>Economic implications: </a:t>
            </a:r>
          </a:p>
          <a:p>
            <a:pPr marL="1428750" lvl="2" indent="-514350">
              <a:buFont typeface="+mj-lt"/>
              <a:buAutoNum type="alphaLcPeriod"/>
            </a:pPr>
            <a:r>
              <a:rPr lang="en-US" dirty="0"/>
              <a:t>Costs to operationalize</a:t>
            </a:r>
          </a:p>
          <a:p>
            <a:pPr marL="1428750" lvl="2" indent="-514350">
              <a:buFont typeface="+mj-lt"/>
              <a:buAutoNum type="alphaLcPeriod"/>
            </a:pPr>
            <a:r>
              <a:rPr lang="en-US" dirty="0"/>
              <a:t>Industries that rely on official statistical reports </a:t>
            </a:r>
          </a:p>
          <a:p>
            <a:pPr marL="628650" indent="-514350"/>
            <a:endParaRPr lang="en-US" dirty="0"/>
          </a:p>
          <a:p>
            <a:pPr marL="628650" indent="-514350"/>
            <a:r>
              <a:rPr lang="en-US" dirty="0"/>
              <a:t>Of note, recent research on pre-printing PRD in the web mode of a quarterly NASS survey, Young et al (in press) found:</a:t>
            </a:r>
          </a:p>
          <a:p>
            <a:pPr marL="1028700" lvl="1" indent="-514350"/>
            <a:r>
              <a:rPr lang="en-US" dirty="0"/>
              <a:t>no negative impacts to data quality compared to a control group</a:t>
            </a:r>
          </a:p>
          <a:p>
            <a:pPr marL="1028700" lvl="1" indent="-514350"/>
            <a:r>
              <a:rPr lang="en-US" dirty="0"/>
              <a:t>no evidence of systematic or increased satisficing</a:t>
            </a:r>
          </a:p>
        </p:txBody>
      </p:sp>
      <p:pic>
        <p:nvPicPr>
          <p:cNvPr id="9" name="Audio 8">
            <a:hlinkClick r:id="" action="ppaction://media"/>
            <a:extLst>
              <a:ext uri="{FF2B5EF4-FFF2-40B4-BE49-F238E27FC236}">
                <a16:creationId xmlns:a16="http://schemas.microsoft.com/office/drawing/2014/main" id="{D00A893C-A797-4D0E-A439-FF157C3E1C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147184619"/>
      </p:ext>
    </p:extLst>
  </p:cSld>
  <p:clrMapOvr>
    <a:masterClrMapping/>
  </p:clrMapOvr>
  <mc:AlternateContent xmlns:mc="http://schemas.openxmlformats.org/markup-compatibility/2006">
    <mc:Choice xmlns:p14="http://schemas.microsoft.com/office/powerpoint/2010/main" Requires="p14">
      <p:transition spd="slow" p14:dur="2000" advTm="85766"/>
    </mc:Choice>
    <mc:Fallback>
      <p:transition spd="slow" advTm="85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B58F1-D718-49F2-B460-7F3D385F692E}"/>
              </a:ext>
            </a:extLst>
          </p:cNvPr>
          <p:cNvSpPr>
            <a:spLocks noGrp="1"/>
          </p:cNvSpPr>
          <p:nvPr>
            <p:ph type="title"/>
          </p:nvPr>
        </p:nvSpPr>
        <p:spPr>
          <a:xfrm>
            <a:off x="228600" y="152400"/>
            <a:ext cx="8686800" cy="838200"/>
          </a:xfrm>
        </p:spPr>
        <p:txBody>
          <a:bodyPr>
            <a:normAutofit/>
          </a:bodyPr>
          <a:lstStyle/>
          <a:p>
            <a:r>
              <a:rPr lang="en-US" dirty="0"/>
              <a:t>Operationalization of PRD in the COA</a:t>
            </a:r>
          </a:p>
        </p:txBody>
      </p:sp>
      <p:sp>
        <p:nvSpPr>
          <p:cNvPr id="3" name="Content Placeholder 2">
            <a:extLst>
              <a:ext uri="{FF2B5EF4-FFF2-40B4-BE49-F238E27FC236}">
                <a16:creationId xmlns:a16="http://schemas.microsoft.com/office/drawing/2014/main" id="{29B581A6-E154-4513-81CC-01EED671B1FE}"/>
              </a:ext>
            </a:extLst>
          </p:cNvPr>
          <p:cNvSpPr>
            <a:spLocks noGrp="1"/>
          </p:cNvSpPr>
          <p:nvPr>
            <p:ph idx="1"/>
          </p:nvPr>
        </p:nvSpPr>
        <p:spPr>
          <a:xfrm>
            <a:off x="0" y="1371600"/>
            <a:ext cx="9144000" cy="4572000"/>
          </a:xfrm>
        </p:spPr>
        <p:txBody>
          <a:bodyPr>
            <a:normAutofit fontScale="62500" lnSpcReduction="20000"/>
          </a:bodyPr>
          <a:lstStyle/>
          <a:p>
            <a:r>
              <a:rPr lang="en-US" dirty="0"/>
              <a:t>With the intention of combating nonresponse and reducing respondent burden in the COA, the Non-Edited Respondent Data (NERD) team was formed at NASS in August 2019. </a:t>
            </a:r>
          </a:p>
          <a:p>
            <a:endParaRPr lang="en-US" dirty="0"/>
          </a:p>
          <a:p>
            <a:r>
              <a:rPr lang="en-US" dirty="0"/>
              <a:t>A major goal of the team was to test the impact of utilizing respondents’ previously reported data in a test of the upcoming 2022 COA.</a:t>
            </a:r>
          </a:p>
          <a:p>
            <a:endParaRPr lang="en-US" dirty="0"/>
          </a:p>
          <a:p>
            <a:r>
              <a:rPr lang="en-US" dirty="0"/>
              <a:t>Known at NASS as the COA Content Test, this important survey allows NASS to evaluate the efficacy of the existing COA questionnaire and data collection protocols.</a:t>
            </a:r>
          </a:p>
          <a:p>
            <a:endParaRPr lang="en-US" dirty="0"/>
          </a:p>
          <a:p>
            <a:r>
              <a:rPr lang="en-US" dirty="0"/>
              <a:t>Provides an opportunity to test existing practices against experimental questions and procedures. </a:t>
            </a:r>
          </a:p>
          <a:p>
            <a:endParaRPr lang="en-US" dirty="0"/>
          </a:p>
          <a:p>
            <a:r>
              <a:rPr lang="en-US" dirty="0"/>
              <a:t>Occurs two years before each iteration of the actual COA with a representative sample of agricultural operations.</a:t>
            </a:r>
          </a:p>
          <a:p>
            <a:endParaRPr lang="en-US" dirty="0"/>
          </a:p>
        </p:txBody>
      </p:sp>
      <p:pic>
        <p:nvPicPr>
          <p:cNvPr id="5" name="Audio 4">
            <a:hlinkClick r:id="" action="ppaction://media"/>
            <a:extLst>
              <a:ext uri="{FF2B5EF4-FFF2-40B4-BE49-F238E27FC236}">
                <a16:creationId xmlns:a16="http://schemas.microsoft.com/office/drawing/2014/main" id="{D9512A7D-A831-41F1-B03C-FEE8CEEB974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586173443"/>
      </p:ext>
    </p:extLst>
  </p:cSld>
  <p:clrMapOvr>
    <a:masterClrMapping/>
  </p:clrMapOvr>
  <mc:AlternateContent xmlns:mc="http://schemas.openxmlformats.org/markup-compatibility/2006">
    <mc:Choice xmlns:p14="http://schemas.microsoft.com/office/powerpoint/2010/main" Requires="p14">
      <p:transition spd="slow" p14:dur="2000" advTm="60153"/>
    </mc:Choice>
    <mc:Fallback>
      <p:transition spd="slow" advTm="60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CE4B7-90BD-4200-A886-01B4DEFCA5B1}"/>
              </a:ext>
            </a:extLst>
          </p:cNvPr>
          <p:cNvSpPr>
            <a:spLocks noGrp="1"/>
          </p:cNvSpPr>
          <p:nvPr>
            <p:ph type="title"/>
          </p:nvPr>
        </p:nvSpPr>
        <p:spPr>
          <a:xfrm>
            <a:off x="0" y="152400"/>
            <a:ext cx="9144000" cy="838200"/>
          </a:xfrm>
        </p:spPr>
        <p:txBody>
          <a:bodyPr>
            <a:normAutofit/>
          </a:bodyPr>
          <a:lstStyle/>
          <a:p>
            <a:r>
              <a:rPr lang="en-US" sz="3200" dirty="0"/>
              <a:t>Pre-Printing PRD in the 2020 COA Content Test</a:t>
            </a:r>
          </a:p>
        </p:txBody>
      </p:sp>
      <p:sp>
        <p:nvSpPr>
          <p:cNvPr id="3" name="Content Placeholder 2">
            <a:extLst>
              <a:ext uri="{FF2B5EF4-FFF2-40B4-BE49-F238E27FC236}">
                <a16:creationId xmlns:a16="http://schemas.microsoft.com/office/drawing/2014/main" id="{61A63453-BE4E-4B8C-B749-AC7322EA34DB}"/>
              </a:ext>
            </a:extLst>
          </p:cNvPr>
          <p:cNvSpPr>
            <a:spLocks noGrp="1"/>
          </p:cNvSpPr>
          <p:nvPr>
            <p:ph idx="1"/>
          </p:nvPr>
        </p:nvSpPr>
        <p:spPr>
          <a:xfrm>
            <a:off x="0" y="1295400"/>
            <a:ext cx="9144000" cy="4572001"/>
          </a:xfrm>
        </p:spPr>
        <p:txBody>
          <a:bodyPr>
            <a:normAutofit fontScale="85000" lnSpcReduction="20000"/>
          </a:bodyPr>
          <a:lstStyle/>
          <a:p>
            <a:pPr marL="0" indent="0">
              <a:buNone/>
            </a:pPr>
            <a:r>
              <a:rPr lang="en-US" sz="2800" u="sng" dirty="0"/>
              <a:t>Pre-Printing Experiment</a:t>
            </a:r>
          </a:p>
          <a:p>
            <a:r>
              <a:rPr lang="en-US" sz="2800" dirty="0"/>
              <a:t>PRD pre-printed in the web mode of the COA Content Test.</a:t>
            </a:r>
          </a:p>
          <a:p>
            <a:endParaRPr lang="en-US" sz="2800" dirty="0"/>
          </a:p>
          <a:p>
            <a:r>
              <a:rPr lang="en-US" sz="2800" dirty="0"/>
              <a:t>Population of 267,000 with PRD available for use in the Content Test.</a:t>
            </a:r>
          </a:p>
          <a:p>
            <a:endParaRPr lang="en-US" sz="2800" dirty="0"/>
          </a:p>
          <a:p>
            <a:r>
              <a:rPr lang="en-US" sz="2800" dirty="0"/>
              <a:t>Sample size n=9,000 for the experiment.</a:t>
            </a:r>
          </a:p>
          <a:p>
            <a:pPr lvl="1">
              <a:buFont typeface="Wingdings" panose="05000000000000000000" pitchFamily="2" charset="2"/>
              <a:buChar char="Ø"/>
            </a:pPr>
            <a:r>
              <a:rPr lang="en-US" sz="2400" dirty="0"/>
              <a:t>Sample stratified by region, amount of PRD, and age of PRD.</a:t>
            </a:r>
          </a:p>
          <a:p>
            <a:pPr lvl="1">
              <a:buFont typeface="Wingdings" panose="05000000000000000000" pitchFamily="2" charset="2"/>
              <a:buChar char="Ø"/>
            </a:pPr>
            <a:r>
              <a:rPr lang="en-US" sz="2400" dirty="0"/>
              <a:t>Sorted by predicted response propensity, farm type, and farm size.</a:t>
            </a:r>
          </a:p>
          <a:p>
            <a:endParaRPr lang="en-US" sz="2800" dirty="0"/>
          </a:p>
          <a:p>
            <a:r>
              <a:rPr lang="en-US" sz="2800" dirty="0"/>
              <a:t>Data collection January 2021 – May 2021.</a:t>
            </a:r>
          </a:p>
          <a:p>
            <a:pPr lvl="1">
              <a:buFont typeface="Wingdings" panose="05000000000000000000" pitchFamily="2" charset="2"/>
              <a:buChar char="Ø"/>
            </a:pPr>
            <a:r>
              <a:rPr lang="en-US" sz="2400" dirty="0"/>
              <a:t>January-March paper/mail and web only response modes.</a:t>
            </a:r>
          </a:p>
          <a:p>
            <a:pPr lvl="1">
              <a:buFont typeface="Wingdings" panose="05000000000000000000" pitchFamily="2" charset="2"/>
              <a:buChar char="Ø"/>
            </a:pPr>
            <a:r>
              <a:rPr lang="en-US" sz="2400" dirty="0"/>
              <a:t>April-May NRFU follow-up via CATI.</a:t>
            </a:r>
          </a:p>
          <a:p>
            <a:endParaRPr lang="en-US" sz="2800" dirty="0"/>
          </a:p>
        </p:txBody>
      </p:sp>
      <p:pic>
        <p:nvPicPr>
          <p:cNvPr id="5" name="Audio 4">
            <a:hlinkClick r:id="" action="ppaction://media"/>
            <a:extLst>
              <a:ext uri="{FF2B5EF4-FFF2-40B4-BE49-F238E27FC236}">
                <a16:creationId xmlns:a16="http://schemas.microsoft.com/office/drawing/2014/main" id="{B3135FCE-9714-417E-8968-F9AE1E8A7D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824279197"/>
      </p:ext>
    </p:extLst>
  </p:cSld>
  <p:clrMapOvr>
    <a:masterClrMapping/>
  </p:clrMapOvr>
  <mc:AlternateContent xmlns:mc="http://schemas.openxmlformats.org/markup-compatibility/2006">
    <mc:Choice xmlns:p14="http://schemas.microsoft.com/office/powerpoint/2010/main" Requires="p14">
      <p:transition spd="slow" p14:dur="2000" advTm="67118"/>
    </mc:Choice>
    <mc:Fallback>
      <p:transition spd="slow" advTm="67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CE4B7-90BD-4200-A886-01B4DEFCA5B1}"/>
              </a:ext>
            </a:extLst>
          </p:cNvPr>
          <p:cNvSpPr>
            <a:spLocks noGrp="1"/>
          </p:cNvSpPr>
          <p:nvPr>
            <p:ph type="title"/>
          </p:nvPr>
        </p:nvSpPr>
        <p:spPr>
          <a:xfrm>
            <a:off x="0" y="152400"/>
            <a:ext cx="9144000" cy="838200"/>
          </a:xfrm>
        </p:spPr>
        <p:txBody>
          <a:bodyPr>
            <a:normAutofit/>
          </a:bodyPr>
          <a:lstStyle/>
          <a:p>
            <a:r>
              <a:rPr lang="en-US" sz="3200" dirty="0"/>
              <a:t>PRD Pre-Printing Experiment in the COA Content Test</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1A63453-BE4E-4B8C-B749-AC7322EA34DB}"/>
                  </a:ext>
                </a:extLst>
              </p:cNvPr>
              <p:cNvSpPr>
                <a:spLocks noGrp="1"/>
              </p:cNvSpPr>
              <p:nvPr>
                <p:ph idx="1"/>
              </p:nvPr>
            </p:nvSpPr>
            <p:spPr>
              <a:xfrm>
                <a:off x="0" y="1295400"/>
                <a:ext cx="9144000" cy="4572001"/>
              </a:xfrm>
            </p:spPr>
            <p:txBody>
              <a:bodyPr>
                <a:normAutofit fontScale="92500" lnSpcReduction="10000"/>
              </a:bodyPr>
              <a:lstStyle/>
              <a:p>
                <a:r>
                  <a:rPr lang="en-US" sz="2400" dirty="0"/>
                  <a:t>To test PRD impact on response rates:</a:t>
                </a:r>
              </a:p>
              <a:p>
                <a:pPr lvl="1">
                  <a:buFont typeface="Wingdings" panose="05000000000000000000" pitchFamily="2" charset="2"/>
                  <a:buChar char="Ø"/>
                </a:pPr>
                <a:r>
                  <a:rPr lang="en-US" sz="2000" dirty="0"/>
                  <a:t>Designed experimental survey invites emphasizing PRD use.</a:t>
                </a:r>
              </a:p>
              <a:p>
                <a:pPr lvl="1">
                  <a:buFont typeface="Wingdings" panose="05000000000000000000" pitchFamily="2" charset="2"/>
                  <a:buChar char="Ø"/>
                </a:pPr>
                <a:r>
                  <a:rPr lang="en-US" sz="2000" dirty="0"/>
                  <a:t>Control would receive identical invites, but with no mention of PRD use. </a:t>
                </a:r>
              </a:p>
              <a:p>
                <a:endParaRPr lang="en-US" sz="2400" dirty="0"/>
              </a:p>
              <a:p>
                <a:r>
                  <a:rPr lang="en-US" sz="2400" dirty="0"/>
                  <a:t>Survey invites research question:</a:t>
                </a:r>
              </a:p>
              <a:p>
                <a:pPr lvl="1">
                  <a:buFont typeface="Wingdings" panose="05000000000000000000" pitchFamily="2" charset="2"/>
                  <a:buChar char="Ø"/>
                </a:pPr>
                <a:r>
                  <a:rPr lang="en-US" sz="2000" dirty="0"/>
                  <a:t>If respondents are told their PRD will be pre-printed in their forms to aid them in completion, will they be more likely to respond?</a:t>
                </a:r>
              </a:p>
              <a:p>
                <a:endParaRPr lang="en-US" sz="2400" dirty="0"/>
              </a:p>
              <a:p>
                <a:r>
                  <a:rPr lang="en-US" sz="2400" dirty="0"/>
                  <a:t>Selected sample assigned to one of three experimental groups (</a:t>
                </a:r>
                <a14:m>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𝑛</m:t>
                        </m:r>
                      </m:e>
                      <m:sub>
                        <m:r>
                          <a:rPr lang="en-US" sz="2400" b="0" i="1" smtClean="0">
                            <a:latin typeface="Cambria Math" panose="02040503050406030204" pitchFamily="18" charset="0"/>
                          </a:rPr>
                          <m:t>𝑥</m:t>
                        </m:r>
                      </m:sub>
                    </m:sSub>
                    <m:r>
                      <a:rPr lang="en-US" sz="2400" b="0" i="1" smtClean="0">
                        <a:latin typeface="Cambria Math" panose="02040503050406030204" pitchFamily="18" charset="0"/>
                      </a:rPr>
                      <m:t>=</m:t>
                    </m:r>
                  </m:oMath>
                </a14:m>
                <a:r>
                  <a:rPr lang="en-US" sz="2400" dirty="0"/>
                  <a:t>3,000) using stratified random assignment (region, PRD amount, PRD age). </a:t>
                </a:r>
              </a:p>
              <a:p>
                <a:pPr lvl="1">
                  <a:buFont typeface="Wingdings" panose="05000000000000000000" pitchFamily="2" charset="2"/>
                  <a:buChar char="Ø"/>
                </a:pPr>
                <a:r>
                  <a:rPr lang="en-US" sz="2100" dirty="0"/>
                  <a:t>Control</a:t>
                </a:r>
              </a:p>
              <a:p>
                <a:pPr lvl="1">
                  <a:buFont typeface="Wingdings" panose="05000000000000000000" pitchFamily="2" charset="2"/>
                  <a:buChar char="Ø"/>
                </a:pPr>
                <a:r>
                  <a:rPr lang="en-US" sz="2100" dirty="0"/>
                  <a:t>Treatment 1 </a:t>
                </a:r>
              </a:p>
              <a:p>
                <a:pPr lvl="1">
                  <a:buFont typeface="Wingdings" panose="05000000000000000000" pitchFamily="2" charset="2"/>
                  <a:buChar char="Ø"/>
                </a:pPr>
                <a:r>
                  <a:rPr lang="en-US" sz="2100" dirty="0"/>
                  <a:t>Treatment 2</a:t>
                </a:r>
              </a:p>
              <a:p>
                <a:pPr lvl="1">
                  <a:buFont typeface="Wingdings" panose="05000000000000000000" pitchFamily="2" charset="2"/>
                  <a:buChar char="Ø"/>
                </a:pPr>
                <a:endParaRPr lang="en-US" sz="2400" dirty="0"/>
              </a:p>
            </p:txBody>
          </p:sp>
        </mc:Choice>
        <mc:Fallback>
          <p:sp>
            <p:nvSpPr>
              <p:cNvPr id="3" name="Content Placeholder 2">
                <a:extLst>
                  <a:ext uri="{FF2B5EF4-FFF2-40B4-BE49-F238E27FC236}">
                    <a16:creationId xmlns:a16="http://schemas.microsoft.com/office/drawing/2014/main" id="{61A63453-BE4E-4B8C-B749-AC7322EA34DB}"/>
                  </a:ext>
                </a:extLst>
              </p:cNvPr>
              <p:cNvSpPr>
                <a:spLocks noGrp="1" noRot="1" noChangeAspect="1" noMove="1" noResize="1" noEditPoints="1" noAdjustHandles="1" noChangeArrowheads="1" noChangeShapeType="1" noTextEdit="1"/>
              </p:cNvSpPr>
              <p:nvPr>
                <p:ph idx="1"/>
              </p:nvPr>
            </p:nvSpPr>
            <p:spPr>
              <a:xfrm>
                <a:off x="0" y="1295400"/>
                <a:ext cx="9144000" cy="4572001"/>
              </a:xfrm>
              <a:blipFill>
                <a:blip r:embed="rId5"/>
                <a:stretch>
                  <a:fillRect l="-733" t="-1733" r="-333"/>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887A0EB6-97F5-4C2A-9A3E-667385A731F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081928981"/>
      </p:ext>
    </p:extLst>
  </p:cSld>
  <p:clrMapOvr>
    <a:masterClrMapping/>
  </p:clrMapOvr>
  <mc:AlternateContent xmlns:mc="http://schemas.openxmlformats.org/markup-compatibility/2006">
    <mc:Choice xmlns:p14="http://schemas.microsoft.com/office/powerpoint/2010/main" Requires="p14">
      <p:transition spd="slow" p14:dur="2000" advTm="54998"/>
    </mc:Choice>
    <mc:Fallback>
      <p:transition spd="slow" advTm="54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14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Issue_x0020_Date xmlns="76200ae3-9792-4cd5-8e8b-92297ba56a0d">2015-08-06T04:00:00+00:00</Issue_x0020_Date>
    <Doc_x0020_Type xmlns="76200ae3-9792-4cd5-8e8b-92297ba56a0d">Administrative:General Administrative:Routine correspondence files * 500|610bdd87-09de-4074-8d67-48ea44d0be52</Doc_x0020_Type>
    <OU1 xmlns="76200ae3-9792-4cd5-8e8b-92297ba56a0d">OA:PAO|f084ad81-e6cf-4995-a23a-022d61cd5175</OU1>
    <Doc_x0020_Title xmlns="76200ae3-9792-4cd5-8e8b-92297ba56a0d">
      <Url>http://nassportal/NASSdocs/Documents/CR_NASS_PPT_Template_Option_2.pptx</Url>
      <Description>NASS PPT Template Option 2</Description>
    </Doc_x0020_Title>
    <AP xmlns="76200ae3-9792-4cd5-8e8b-92297ba56a0d">2</AP>
    <Retain xmlns="76200ae3-9792-4cd5-8e8b-92297ba56a0d">10</Retain>
    <BB-Text xmlns="76200ae3-9792-4cd5-8e8b-92297ba56a0d">&lt;div&gt;&lt;/div&gt;</BB-Text>
    <Doc_x0020_Type1 xmlns="76200ae3-9792-4cd5-8e8b-92297ba56a0d">500</Doc_x0020_Type1>
    <Doc_x0020_Category xmlns="76200ae3-9792-4cd5-8e8b-92297ba56a0d">15</Doc_x0020_Category>
    <Expire_x0020_Date xmlns="76200ae3-9792-4cd5-8e8b-92297ba56a0d">2016-08-06T04:00:00+00:00</Expire_x0020_Date>
    <Additional_x0020_Authors xmlns="76200ae3-9792-4cd5-8e8b-92297ba56a0d">
      <UserInfo>
        <DisplayName/>
        <AccountId xsi:nil="true"/>
        <AccountType/>
      </UserInfo>
    </Additional_x0020_Authors>
    <Approver_x0020_Comments xmlns="76200ae3-9792-4cd5-8e8b-92297ba56a0d">&lt;div&gt;&lt;/div&gt;</Approver_x0020_Comments>
    <Doc-ID xmlns="76200ae3-9792-4cd5-8e8b-92297ba56a0d">10372</Doc-ID>
    <Posted_x0020_By xmlns="76200ae3-9792-4cd5-8e8b-92297ba56a0d">
      <UserInfo>
        <DisplayName>Young, Krissy - NASS</DisplayName>
        <AccountId>915</AccountId>
        <AccountType/>
      </UserInfo>
    </Posted_x0020_By>
    <Org_x0020_UnitsTaxHTField0 xmlns="76200ae3-9792-4cd5-8e8b-92297ba56a0d">
      <Terms xmlns="http://schemas.microsoft.com/office/infopath/2007/PartnerControls">
        <TermInfo xmlns="http://schemas.microsoft.com/office/infopath/2007/PartnerControls">
          <TermName xmlns="http://schemas.microsoft.com/office/infopath/2007/PartnerControls">PAO</TermName>
          <TermId xmlns="http://schemas.microsoft.com/office/infopath/2007/PartnerControls">f084ad81-e6cf-4995-a23a-022d61cd5175</TermId>
        </TermInfo>
      </Terms>
    </Org_x0020_UnitsTaxHTField0>
    <Survey xmlns="76200ae3-9792-4cd5-8e8b-92297ba56a0d"/>
    <SFprep2 xmlns="76200ae3-9792-4cd5-8e8b-92297ba56a0d">Sub Function:</SFprep2>
    <Approver xmlns="76200ae3-9792-4cd5-8e8b-92297ba56a0d">
      <UserInfo>
        <DisplayName>Young, Krissy - NASS</DisplayName>
        <AccountId>915</AccountId>
        <AccountType/>
      </UserInfo>
    </Approver>
    <TaxCatchAll xmlns="76200ae3-9792-4cd5-8e8b-92297ba56a0d">
      <Value>741</Value>
      <Value>339</Value>
      <Value>371</Value>
    </TaxCatchAll>
    <BB xmlns="76200ae3-9792-4cd5-8e8b-92297ba56a0d">No</BB>
    <mde2484b4f47481a86986bfe2d90f834 xmlns="76200ae3-9792-4cd5-8e8b-92297ba56a0d">
      <Terms xmlns="http://schemas.microsoft.com/office/infopath/2007/PartnerControls">
        <TermInfo xmlns="http://schemas.microsoft.com/office/infopath/2007/PartnerControls">
          <TermName xmlns="http://schemas.microsoft.com/office/infopath/2007/PartnerControls">Routine correspondence files * 500</TermName>
          <TermId xmlns="http://schemas.microsoft.com/office/infopath/2007/PartnerControls">610bdd87-09de-4074-8d67-48ea44d0be52</TermId>
        </TermInfo>
      </Terms>
    </mde2484b4f47481a86986bfe2d90f834>
    <Review_d xmlns="76200ae3-9792-4cd5-8e8b-92297ba56a0d">2015-08-06T04:00:00+00:00</Review_d>
    <Approval_x0020_Date xmlns="76200ae3-9792-4cd5-8e8b-92297ba56a0d">2015-08-06T04:00:00+00:00</Approval_x0020_Date>
    <AddMeta xmlns="76200ae3-9792-4cd5-8e8b-92297ba56a0d">Done</AddMeta>
    <SurveyTxt xmlns="76200ae3-9792-4cd5-8e8b-92297ba56a0d" xsi:nil="true"/>
    <ECM_WF_Status xmlns="76200ae3-9792-4cd5-8e8b-92297ba56a0d">ECM WF Finished</ECM_WF_Status>
    <Report_x002f_Memo_x0020_Number xmlns="76200ae3-9792-4cd5-8e8b-92297ba56a0d" xsi:nil="true"/>
    <Runs xmlns="76200ae3-9792-4cd5-8e8b-92297ba56a0d">99</Runs>
    <_dlc_DocId xmlns="76200ae3-9792-4cd5-8e8b-92297ba56a0d">7SHCQ2CVWV3J-642-10372</_dlc_DocId>
    <_dlc_DocIdUrl xmlns="76200ae3-9792-4cd5-8e8b-92297ba56a0d">
      <Url>http://nassportal/NASSdocs/_layouts/DocIdRedir.aspx?ID=7SHCQ2CVWV3J-642-10372</Url>
      <Description>7SHCQ2CVWV3J-642-10372</Description>
    </_dlc_DocIdUrl>
    <FWF xmlns="efdec344-e8ef-4650-bb58-cc069c4d74ae">0</FWF>
    <LikesCount xmlns="http://schemas.microsoft.com/sharepoint/v3" xsi:nil="true"/>
    <Ratings xmlns="http://schemas.microsoft.com/sharepoint/v3" xsi:nil="true"/>
    <LikedBy xmlns="http://schemas.microsoft.com/sharepoint/v3">
      <UserInfo>
        <DisplayName/>
        <AccountId xsi:nil="true"/>
        <AccountType/>
      </UserInfo>
    </LikedBy>
    <RatedBy xmlns="http://schemas.microsoft.com/sharepoint/v3">
      <UserInfo>
        <DisplayName/>
        <AccountId xsi:nil="true"/>
        <AccountType/>
      </UserInfo>
    </RatedBy>
    <PDF1 xmlns="76200ae3-9792-4cd5-8e8b-92297ba56a0d">Do not Convert to a PDF</PDF1>
    <NASS_Name xmlns="76200ae3-9792-4cd5-8e8b-92297ba56a0d" xsi:nil="true"/>
    <Pub_URL xmlns="76200ae3-9792-4cd5-8e8b-92297ba56a0d" xsi:nil="true">
      <Url xsi:nil="true"/>
      <Description xsi:nil="true"/>
    </Pub_URL>
    <j3a747e444af4d8db52bee177bb4bb08 xmlns="efdec344-e8ef-4650-bb58-cc069c4d74ae">
      <Terms xmlns="http://schemas.microsoft.com/office/infopath/2007/PartnerControls"/>
    </j3a747e444af4d8db52bee177bb4bb08>
    <j1d7a17283c44351b8861f38368b3f4a xmlns="efdec344-e8ef-4650-bb58-cc069c4d74ae">
      <Terms xmlns="http://schemas.microsoft.com/office/infopath/2007/PartnerControls"/>
    </j1d7a17283c44351b8861f38368b3f4a>
    <SurveyGroupBy0 xmlns="efdec344-e8ef-4650-bb58-cc069c4d74ae" xsi:nil="true"/>
    <SurveyGroupBy1 xmlns="76200ae3-9792-4cd5-8e8b-92297ba56a0d" xsi:nil="true"/>
    <nee10210d87d4ee593a668b11feb5dde xmlns="76200ae3-9792-4cd5-8e8b-92297ba56a0d">
      <Terms xmlns="http://schemas.microsoft.com/office/infopath/2007/PartnerControls"/>
    </nee10210d87d4ee593a668b11feb5dde>
    <pf497c84604c4d9182a7cb072310c2fe xmlns="76200ae3-9792-4cd5-8e8b-92297ba56a0d">
      <Terms xmlns="http://schemas.microsoft.com/office/infopath/2007/PartnerControls">
        <TermInfo xmlns="http://schemas.microsoft.com/office/infopath/2007/PartnerControls">
          <TermName xmlns="http://schemas.microsoft.com/office/infopath/2007/PartnerControls">Template * 15</TermName>
          <TermId xmlns="http://schemas.microsoft.com/office/infopath/2007/PartnerControls">afe787b5-1f2c-48d8-91f3-57b5b96e540d</TermId>
        </TermInfo>
      </Terms>
    </pf497c84604c4d9182a7cb072310c2fe>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ECM" ma:contentTypeID="0x01010036FE8E1382BC204298EC5A72A9C62284002277093454755B4CBE2812BD9919FF7D" ma:contentTypeVersion="208" ma:contentTypeDescription="Enterprise Content Management " ma:contentTypeScope="" ma:versionID="651657f437f8b0e85353b6b962a743bf">
  <xsd:schema xmlns:xsd="http://www.w3.org/2001/XMLSchema" xmlns:xs="http://www.w3.org/2001/XMLSchema" xmlns:p="http://schemas.microsoft.com/office/2006/metadata/properties" xmlns:ns1="http://schemas.microsoft.com/sharepoint/v3" xmlns:ns2="76200ae3-9792-4cd5-8e8b-92297ba56a0d" xmlns:ns3="efdec344-e8ef-4650-bb58-cc069c4d74ae" targetNamespace="http://schemas.microsoft.com/office/2006/metadata/properties" ma:root="true" ma:fieldsID="3924995422f6154f3c78d0dd343028e9" ns1:_="" ns2:_="" ns3:_="">
    <xsd:import namespace="http://schemas.microsoft.com/sharepoint/v3"/>
    <xsd:import namespace="76200ae3-9792-4cd5-8e8b-92297ba56a0d"/>
    <xsd:import namespace="efdec344-e8ef-4650-bb58-cc069c4d74ae"/>
    <xsd:element name="properties">
      <xsd:complexType>
        <xsd:sequence>
          <xsd:element name="documentManagement">
            <xsd:complexType>
              <xsd:all>
                <xsd:element ref="ns2:Report_x002f_Memo_x0020_Number" minOccurs="0"/>
                <xsd:element ref="ns2:Survey" minOccurs="0"/>
                <xsd:element ref="ns2:SurveyTxt" minOccurs="0"/>
                <xsd:element ref="ns2:SurveyGroupBy1" minOccurs="0"/>
                <xsd:element ref="ns2:Doc_x0020_Category" minOccurs="0"/>
                <xsd:element ref="ns2:BB" minOccurs="0"/>
                <xsd:element ref="ns2:BB-Text" minOccurs="0"/>
                <xsd:element ref="ns2:Approver" minOccurs="0"/>
                <xsd:element ref="ns2:Additional_x0020_Authors" minOccurs="0"/>
                <xsd:element ref="ns2:Approver_x0020_Comments" minOccurs="0"/>
                <xsd:element ref="ns2:Approval_x0020_Date" minOccurs="0"/>
                <xsd:element ref="ns2:Issue_x0020_Date" minOccurs="0"/>
                <xsd:element ref="ns2:Expire_x0020_Date" minOccurs="0"/>
                <xsd:element ref="ns2:Doc-ID" minOccurs="0"/>
                <xsd:element ref="ns2:Posted_x0020_By" minOccurs="0"/>
                <xsd:element ref="ns2:AddMeta" minOccurs="0"/>
                <xsd:element ref="ns2:Runs" minOccurs="0"/>
                <xsd:element ref="ns2:Doc_x0020_Type" minOccurs="0"/>
                <xsd:element ref="ns2:Doc_x0020_Type1" minOccurs="0"/>
                <xsd:element ref="ns2:Doc_x0020_Title" minOccurs="0"/>
                <xsd:element ref="ns1:LikesCount" minOccurs="0"/>
                <xsd:element ref="ns2:PDF1" minOccurs="0"/>
                <xsd:element ref="ns2:NASS_Name" minOccurs="0"/>
                <xsd:element ref="ns2:Doc_x0020_Type_x003a_Retention" minOccurs="0"/>
                <xsd:element ref="ns2:Doc_x0020_Type_x003a_Disposition_x0020_Authority" minOccurs="0"/>
                <xsd:element ref="ns2:AP" minOccurs="0"/>
                <xsd:element ref="ns2:Retain" minOccurs="0"/>
                <xsd:element ref="ns2:ECM_WF_Status" minOccurs="0"/>
                <xsd:element ref="ns2:Review_d" minOccurs="0"/>
                <xsd:element ref="ns2:SFprep2" minOccurs="0"/>
                <xsd:element ref="ns2:TaxCatchAllLabel" minOccurs="0"/>
                <xsd:element ref="ns2:OU1" minOccurs="0"/>
                <xsd:element ref="ns2:Org_x0020_UnitsTaxHTField0" minOccurs="0"/>
                <xsd:element ref="ns3:FWF" minOccurs="0"/>
                <xsd:element ref="ns2:TaxCatchAll" minOccurs="0"/>
                <xsd:element ref="ns2:mde2484b4f47481a86986bfe2d90f834" minOccurs="0"/>
                <xsd:element ref="ns1:RatedBy" minOccurs="0"/>
                <xsd:element ref="ns1:Ratings" minOccurs="0"/>
                <xsd:element ref="ns1:LikedBy" minOccurs="0"/>
                <xsd:element ref="ns2:_dlc_DocId" minOccurs="0"/>
                <xsd:element ref="ns2:_dlc_DocIdUrl" minOccurs="0"/>
                <xsd:element ref="ns2:Pub_URL" minOccurs="0"/>
                <xsd:element ref="ns2:Doc_x0020_Type_x003a_File_x0020_Code" minOccurs="0"/>
                <xsd:element ref="ns3:j3a747e444af4d8db52bee177bb4bb08" minOccurs="0"/>
                <xsd:element ref="ns2:Doc_x0020_Type_x003a_Disposition" minOccurs="0"/>
                <xsd:element ref="ns3:j1d7a17283c44351b8861f38368b3f4a" minOccurs="0"/>
                <xsd:element ref="ns3:SurveyGroupBy0" minOccurs="0"/>
                <xsd:element ref="ns2:pf497c84604c4d9182a7cb072310c2fe" minOccurs="0"/>
                <xsd:element ref="ns2:nee10210d87d4ee593a668b11feb5dde"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LikesCount" ma:index="35" nillable="true" ma:displayName="Number of Likes" ma:internalName="LikesCount">
      <xsd:simpleType>
        <xsd:restriction base="dms:Unknown"/>
      </xsd:simpleType>
    </xsd:element>
    <xsd:element name="RatedBy" ma:index="57" nillable="true" ma:displayName="Rated By" ma:description="Users rated the item." ma:hidden="true" ma:list="UserInfo" ma:internalName="Rat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atings" ma:index="58" nillable="true" ma:displayName="User ratings" ma:description="User ratings for the item" ma:hidden="true" ma:internalName="Ratings">
      <xsd:simpleType>
        <xsd:restriction base="dms:Note"/>
      </xsd:simpleType>
    </xsd:element>
    <xsd:element name="LikedBy" ma:index="60" nillable="true" ma:displayName="Liked By" ma:hidden="true" ma:list="UserInfo" ma:internalName="Lik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76200ae3-9792-4cd5-8e8b-92297ba56a0d" elementFormDefault="qualified">
    <xsd:import namespace="http://schemas.microsoft.com/office/2006/documentManagement/types"/>
    <xsd:import namespace="http://schemas.microsoft.com/office/infopath/2007/PartnerControls"/>
    <xsd:element name="Report_x002f_Memo_x0020_Number" ma:index="2" nillable="true" ma:displayName="Report/Memo Number" ma:description="Enter the official number associated with this document if there is one." ma:internalName="Report_x002F_Memo_x0020_Number">
      <xsd:simpleType>
        <xsd:restriction base="dms:Text">
          <xsd:maxLength value="255"/>
        </xsd:restriction>
      </xsd:simpleType>
    </xsd:element>
    <xsd:element name="Survey" ma:index="6" nillable="true" ma:displayName="Survey-LU" ma:hidden="true" ma:list="{d7621dfe-e8cb-4aac-9b08-0d11b16c0c8f}" ma:internalName="Survey" ma:readOnly="false" ma:showField="Sample_Name" ma:web="76200ae3-9792-4cd5-8e8b-92297ba56a0d">
      <xsd:complexType>
        <xsd:complexContent>
          <xsd:extension base="dms:MultiChoiceLookup">
            <xsd:sequence>
              <xsd:element name="Value" type="dms:Lookup" maxOccurs="unbounded" minOccurs="0" nillable="true"/>
            </xsd:sequence>
          </xsd:extension>
        </xsd:complexContent>
      </xsd:complexType>
    </xsd:element>
    <xsd:element name="SurveyTxt" ma:index="7" nillable="true" ma:displayName="SurveyTxt" ma:description="System column that contains text of Survey column value(s)." ma:internalName="SurveyTxt" ma:readOnly="false">
      <xsd:simpleType>
        <xsd:restriction base="dms:Text">
          <xsd:maxLength value="255"/>
        </xsd:restriction>
      </xsd:simpleType>
    </xsd:element>
    <xsd:element name="SurveyGroupBy1" ma:index="8" nillable="true" ma:displayName="SurveyGroupBy" ma:description="First Survey Used for NASSdocs By Survey view" ma:internalName="SurveyGroupBy1" ma:readOnly="false">
      <xsd:simpleType>
        <xsd:restriction base="dms:Text">
          <xsd:maxLength value="255"/>
        </xsd:restriction>
      </xsd:simpleType>
    </xsd:element>
    <xsd:element name="Doc_x0020_Category" ma:index="10" nillable="true" ma:displayName="Doc Category-LU" ma:description="Standard Document Category" ma:hidden="true" ma:list="{07623b6b-f47d-4559-98a9-035ca159761f}" ma:internalName="Doc_x0020_Category" ma:readOnly="false" ma:showField="Title" ma:web="76200ae3-9792-4cd5-8e8b-92297ba56a0d">
      <xsd:simpleType>
        <xsd:restriction base="dms:Lookup"/>
      </xsd:simpleType>
    </xsd:element>
    <xsd:element name="BB" ma:index="11" nillable="true" ma:displayName="Announce" ma:default="No" ma:description="Do you wish to post a NASS Announcement for this document?" ma:format="RadioButtons" ma:internalName="BB">
      <xsd:simpleType>
        <xsd:restriction base="dms:Choice">
          <xsd:enumeration value="Yes"/>
          <xsd:enumeration value="No"/>
        </xsd:restriction>
      </xsd:simpleType>
    </xsd:element>
    <xsd:element name="BB-Text" ma:index="12" nillable="true" ma:displayName="Announcement-Text" ma:description="Enter text to be included with the document Announcement Board post." ma:internalName="BB_x002d_Text" ma:readOnly="false">
      <xsd:simpleType>
        <xsd:restriction base="dms:Note"/>
      </xsd:simpleType>
    </xsd:element>
    <xsd:element name="Approver" ma:index="13" nillable="true" ma:displayName="Author / Approver" ma:description="Enter the name of the Primary Author / Approver or Contact Person for this document." ma:indexed="true" ma:list="UserInfo" ma:SharePointGroup="0" ma:internalName="Approv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dditional_x0020_Authors" ma:index="14" nillable="true" ma:displayName="Additional Authors" ma:description="Additional people associated with this document." ma:list="UserInfo" ma:SharePointGroup="0" ma:internalName="Additional_x0020_Authors"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pprover_x0020_Comments" ma:index="15" nillable="true" ma:displayName="Notes" ma:description="Enter notes for this document that will be available to reviewers and future publishers." ma:internalName="Approver_x0020_Comments" ma:readOnly="false">
      <xsd:simpleType>
        <xsd:restriction base="dms:Note">
          <xsd:maxLength value="255"/>
        </xsd:restriction>
      </xsd:simpleType>
    </xsd:element>
    <xsd:element name="Approval_x0020_Date" ma:index="16" nillable="true" ma:displayName="Approval Date" ma:description="Enter the approval date." ma:format="DateOnly" ma:internalName="Approval_x0020_Date">
      <xsd:simpleType>
        <xsd:restriction base="dms:DateTime"/>
      </xsd:simpleType>
    </xsd:element>
    <xsd:element name="Issue_x0020_Date" ma:index="17" nillable="true" ma:displayName="Issue Date" ma:default="[today]" ma:description="Issue Date of Document" ma:format="DateOnly" ma:indexed="true" ma:internalName="Issue_x0020_Date">
      <xsd:simpleType>
        <xsd:restriction base="dms:DateTime"/>
      </xsd:simpleType>
    </xsd:element>
    <xsd:element name="Expire_x0020_Date" ma:index="19" nillable="true" ma:displayName="Expire Date" ma:description="Date document expires and will no Longer be available in views." ma:format="DateOnly" ma:internalName="Expire_x0020_Date">
      <xsd:simpleType>
        <xsd:restriction base="dms:DateTime"/>
      </xsd:simpleType>
    </xsd:element>
    <xsd:element name="Doc-ID" ma:index="27" nillable="true" ma:displayName="Doc-ID" ma:decimals="0" ma:description="Key Filter field for ID" ma:indexed="true" ma:internalName="Doc_x002d_ID" ma:readOnly="false">
      <xsd:simpleType>
        <xsd:restriction base="dms:Number"/>
      </xsd:simpleType>
    </xsd:element>
    <xsd:element name="Posted_x0020_By" ma:index="28" nillable="true" ma:displayName="Posted By" ma:description="Name of the person who posted this document." ma:indexed="true" ma:list="UserInfo" ma:SharePointGroup="0" ma:internalName="Posted_x0020_By"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ddMeta" ma:index="29" nillable="true" ma:displayName="Action" ma:default="Draft" ma:format="Dropdown" ma:internalName="AddMeta">
      <xsd:simpleType>
        <xsd:restriction base="dms:Choice">
          <xsd:enumeration value="Draft"/>
          <xsd:enumeration value="Run"/>
          <xsd:enumeration value="Metadata"/>
          <xsd:enumeration value="Approve"/>
          <xsd:enumeration value="Publish"/>
          <xsd:enumeration value="Done"/>
          <xsd:enumeration value="PDF"/>
          <xsd:enumeration value="Rejected"/>
          <xsd:enumeration value="ReApprove"/>
          <xsd:enumeration value="Published"/>
        </xsd:restriction>
      </xsd:simpleType>
    </xsd:element>
    <xsd:element name="Runs" ma:index="30" nillable="true" ma:displayName="Runs" ma:decimals="0" ma:default="0" ma:description="Number of times the workflow has been run." ma:internalName="Runs" ma:readOnly="false">
      <xsd:simpleType>
        <xsd:restriction base="dms:Number"/>
      </xsd:simpleType>
    </xsd:element>
    <xsd:element name="Doc_x0020_Type" ma:index="31" nillable="true" ma:displayName="DT-MMD" ma:default="Function:Sub Function:" ma:description="Document Type will be coppied to this column by document center workflow." ma:internalName="Doc_x0020_Type" ma:readOnly="false">
      <xsd:simpleType>
        <xsd:restriction base="dms:Text">
          <xsd:maxLength value="255"/>
        </xsd:restriction>
      </xsd:simpleType>
    </xsd:element>
    <xsd:element name="Doc_x0020_Type1" ma:index="32" nillable="true" ma:displayName="Doc Type" ma:description="Looks up document type in NASS Documents master list to retrieve additional information" ma:list="{f0c4f557-10e0-49ba-9c71-5fa9756bb01e}" ma:internalName="Doc_x0020_Type1" ma:showField="Title" ma:web="76200ae3-9792-4cd5-8e8b-92297ba56a0d">
      <xsd:simpleType>
        <xsd:restriction base="dms:Lookup"/>
      </xsd:simpleType>
    </xsd:element>
    <xsd:element name="Doc_x0020_Title" ma:index="34" nillable="true" ma:displayName="Doc Title" ma:description="Click on the Title to Open the Document" ma:format="Hyperlink" ma:internalName="Doc_x0020_Titl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PDF1" ma:index="36" nillable="true" ma:displayName="PDF" ma:default="Do not Convert to a PDF" ma:description="Do you want this document to be converted to a pdf when published to the NASSdocsCenter? (May take up to 45 minutes to complete)." ma:format="Dropdown" ma:internalName="_x0050_DF1" ma:readOnly="false">
      <xsd:simpleType>
        <xsd:restriction base="dms:Choice">
          <xsd:enumeration value="Convert to a PDF"/>
          <xsd:enumeration value="Do not Convert to a PDF"/>
        </xsd:restriction>
      </xsd:simpleType>
    </xsd:element>
    <xsd:element name="NASS_Name" ma:index="37" nillable="true" ma:displayName="NASSdoc_Name" ma:description="File Name across all versions of this document" ma:internalName="NASS_Name">
      <xsd:simpleType>
        <xsd:restriction base="dms:Text">
          <xsd:maxLength value="255"/>
        </xsd:restriction>
      </xsd:simpleType>
    </xsd:element>
    <xsd:element name="Doc_x0020_Type_x003a_Retention" ma:index="39" nillable="true" ma:displayName="Doc Type:Retention" ma:list="{f0c4f557-10e0-49ba-9c71-5fa9756bb01e}" ma:internalName="Doc_x0020_Type_x003A_Retention" ma:readOnly="true" ma:showField="Retention" ma:web="76200ae3-9792-4cd5-8e8b-92297ba56a0d">
      <xsd:simpleType>
        <xsd:restriction base="dms:Lookup"/>
      </xsd:simpleType>
    </xsd:element>
    <xsd:element name="Doc_x0020_Type_x003a_Disposition_x0020_Authority" ma:index="40" nillable="true" ma:displayName="Doc Type:Disposition Authority" ma:list="{f0c4f557-10e0-49ba-9c71-5fa9756bb01e}" ma:internalName="Doc_x0020_Type_x003A_Disposition_x0020_Authority" ma:readOnly="true" ma:showField="Disposition_x0020_Authority" ma:web="76200ae3-9792-4cd5-8e8b-92297ba56a0d">
      <xsd:simpleType>
        <xsd:restriction base="dms:Lookup"/>
      </xsd:simpleType>
    </xsd:element>
    <xsd:element name="AP" ma:index="42" nillable="true" ma:displayName="AP" ma:default="No" ma:description="Is the submitter an approved publisher" ma:format="Dropdown" ma:hidden="true" ma:internalName="AP" ma:readOnly="false">
      <xsd:simpleType>
        <xsd:restriction base="dms:Choice">
          <xsd:enumeration value="Yes"/>
          <xsd:enumeration value="No"/>
        </xsd:restriction>
      </xsd:simpleType>
    </xsd:element>
    <xsd:element name="Retain" ma:index="43" nillable="true" ma:displayName="Retain" ma:default="1" ma:hidden="true" ma:internalName="Retain" ma:readOnly="false" ma:percentage="FALSE">
      <xsd:simpleType>
        <xsd:restriction base="dms:Number">
          <xsd:maxInclusive value="99"/>
          <xsd:minInclusive value="1"/>
        </xsd:restriction>
      </xsd:simpleType>
    </xsd:element>
    <xsd:element name="ECM_WF_Status" ma:index="44" nillable="true" ma:displayName="ECM_WF_Status" ma:default="Ready to Run" ma:description="ECM Work Flow Status" ma:format="Dropdown" ma:hidden="true" ma:internalName="ECM_WF_Status" ma:readOnly="false">
      <xsd:simpleType>
        <xsd:restriction base="dms:Choice">
          <xsd:enumeration value="Ready to Run"/>
          <xsd:enumeration value="Adding Metada"/>
          <xsd:enumeration value="Waiting for Approval"/>
          <xsd:enumeration value="Ready to Publish"/>
          <xsd:enumeration value="Publishing"/>
          <xsd:enumeration value="ECM WF Finished"/>
        </xsd:restriction>
      </xsd:simpleType>
    </xsd:element>
    <xsd:element name="Review_d" ma:index="45" nillable="true" ma:displayName="Review_d" ma:description="Date Field for Review Date" ma:format="DateOnly" ma:hidden="true" ma:internalName="Review_d" ma:readOnly="false">
      <xsd:simpleType>
        <xsd:restriction base="dms:DateTime"/>
      </xsd:simpleType>
    </xsd:element>
    <xsd:element name="SFprep2" ma:index="46" nillable="true" ma:displayName="SFprep2" ma:default="Sub Function:" ma:hidden="true" ma:internalName="SFprep2" ma:readOnly="false">
      <xsd:simpleType>
        <xsd:restriction base="dms:Text">
          <xsd:maxLength value="255"/>
        </xsd:restriction>
      </xsd:simpleType>
    </xsd:element>
    <xsd:element name="TaxCatchAllLabel" ma:index="47" nillable="true" ma:displayName="Taxonomy Catch All Column1" ma:hidden="true" ma:list="{a396e965-e87c-4960-a299-8282d564d967}" ma:internalName="TaxCatchAllLabel" ma:readOnly="true" ma:showField="CatchAllDataLabel" ma:web="76200ae3-9792-4cd5-8e8b-92297ba56a0d">
      <xsd:complexType>
        <xsd:complexContent>
          <xsd:extension base="dms:MultiChoiceLookup">
            <xsd:sequence>
              <xsd:element name="Value" type="dms:Lookup" maxOccurs="unbounded" minOccurs="0" nillable="true"/>
            </xsd:sequence>
          </xsd:extension>
        </xsd:complexContent>
      </xsd:complexType>
    </xsd:element>
    <xsd:element name="OU1" ma:index="49" nillable="true" ma:displayName="OU1" ma:default="Level1:Level2|" ma:description="Text field for extracting Org Unit" ma:hidden="true" ma:internalName="_x004f_U1" ma:readOnly="false">
      <xsd:simpleType>
        <xsd:restriction base="dms:Text">
          <xsd:maxLength value="255"/>
        </xsd:restriction>
      </xsd:simpleType>
    </xsd:element>
    <xsd:element name="Org_x0020_UnitsTaxHTField0" ma:index="50" ma:taxonomy="true" ma:internalName="Org_x0020_UnitsTaxHTField0" ma:taxonomyFieldName="Org_x0020_Units" ma:displayName="Org Unit" ma:readOnly="false" ma:default="" ma:fieldId="{41e9e565-1901-4472-bc47-4b4615e8baa2}" ma:sspId="a2ddc140-6b57-4eb3-9c5d-9ee8b65b5945" ma:termSetId="4254e028-4f35-46f4-a1dc-ce69310143ea" ma:anchorId="00000000-0000-0000-0000-000000000000" ma:open="false" ma:isKeyword="false">
      <xsd:complexType>
        <xsd:sequence>
          <xsd:element ref="pc:Terms" minOccurs="0" maxOccurs="1"/>
        </xsd:sequence>
      </xsd:complexType>
    </xsd:element>
    <xsd:element name="TaxCatchAll" ma:index="52" nillable="true" ma:displayName="Taxonomy Catch All Column" ma:hidden="true" ma:list="{a396e965-e87c-4960-a299-8282d564d967}" ma:internalName="TaxCatchAll" ma:showField="CatchAllData" ma:web="76200ae3-9792-4cd5-8e8b-92297ba56a0d">
      <xsd:complexType>
        <xsd:complexContent>
          <xsd:extension base="dms:MultiChoiceLookup">
            <xsd:sequence>
              <xsd:element name="Value" type="dms:Lookup" maxOccurs="unbounded" minOccurs="0" nillable="true"/>
            </xsd:sequence>
          </xsd:extension>
        </xsd:complexContent>
      </xsd:complexType>
    </xsd:element>
    <xsd:element name="mde2484b4f47481a86986bfe2d90f834" ma:index="54" ma:taxonomy="true" ma:internalName="mde2484b4f47481a86986bfe2d90f834" ma:taxonomyFieldName="Document_x0020_Type" ma:displayName="Document Type" ma:default="" ma:fieldId="{6de2484b-4f47-481a-8698-6bfe2d90f834}" ma:sspId="a2ddc140-6b57-4eb3-9c5d-9ee8b65b5945" ma:termSetId="466de066-8c16-4da3-9517-f1f61cdf4ac3" ma:anchorId="00000000-0000-0000-0000-000000000000" ma:open="false" ma:isKeyword="false">
      <xsd:complexType>
        <xsd:sequence>
          <xsd:element ref="pc:Terms" minOccurs="0" maxOccurs="1"/>
        </xsd:sequence>
      </xsd:complexType>
    </xsd:element>
    <xsd:element name="_dlc_DocId" ma:index="66" nillable="true" ma:displayName="Document ID Value" ma:description="The value of the document ID assigned to this item." ma:internalName="_dlc_DocId" ma:readOnly="true">
      <xsd:simpleType>
        <xsd:restriction base="dms:Text"/>
      </xsd:simpleType>
    </xsd:element>
    <xsd:element name="_dlc_DocIdUrl" ma:index="70"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Pub_URL" ma:index="71" nillable="true" ma:displayName="Pub_URL" ma:description="Link to publishing document" ma:format="Hyperlink" ma:hidden="true" ma:internalName="Pub_URL0"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Doc_x0020_Type_x003a_File_x0020_Code" ma:index="72" nillable="true" ma:displayName="Doc Type:File Code" ma:list="{f0c4f557-10e0-49ba-9c71-5fa9756bb01e}" ma:internalName="Doc_x0020_Type_x003A_File_x0020_Code" ma:readOnly="true" ma:showField="Document_x0020_Code" ma:web="76200ae3-9792-4cd5-8e8b-92297ba56a0d">
      <xsd:simpleType>
        <xsd:restriction base="dms:Lookup"/>
      </xsd:simpleType>
    </xsd:element>
    <xsd:element name="Doc_x0020_Type_x003a_Disposition" ma:index="74" nillable="true" ma:displayName="Doc Type:Disposition" ma:list="{f0c4f557-10e0-49ba-9c71-5fa9756bb01e}" ma:internalName="Doc_x0020_Type_x003A_Disposition" ma:readOnly="true" ma:showField="Disposition" ma:web="76200ae3-9792-4cd5-8e8b-92297ba56a0d">
      <xsd:simpleType>
        <xsd:restriction base="dms:Lookup"/>
      </xsd:simpleType>
    </xsd:element>
    <xsd:element name="pf497c84604c4d9182a7cb072310c2fe" ma:index="77" ma:taxonomy="true" ma:internalName="pf497c84604c4d9182a7cb072310c2fe" ma:taxonomyFieldName="Doc_x0020_Category1" ma:displayName="Doc Category" ma:indexed="true" ma:default="" ma:fieldId="{9f497c84-604c-4d91-82a7-cb072310c2fe}" ma:sspId="a2ddc140-6b57-4eb3-9c5d-9ee8b65b5945" ma:termSetId="1e6cd529-0c1e-43e1-b887-a1ce7f1a120e" ma:anchorId="00000000-0000-0000-0000-000000000000" ma:open="false" ma:isKeyword="false">
      <xsd:complexType>
        <xsd:sequence>
          <xsd:element ref="pc:Terms" minOccurs="0" maxOccurs="1"/>
        </xsd:sequence>
      </xsd:complexType>
    </xsd:element>
    <xsd:element name="nee10210d87d4ee593a668b11feb5dde" ma:index="79" nillable="true" ma:taxonomy="true" ma:internalName="nee10210d87d4ee593a668b11feb5dde" ma:taxonomyFieldName="Survey1" ma:displayName="Survey" ma:default="" ma:fieldId="{7ee10210-d87d-4ee5-93a6-68b11feb5dde}" ma:taxonomyMulti="true" ma:sspId="a2ddc140-6b57-4eb3-9c5d-9ee8b65b5945" ma:termSetId="df16009a-ca5c-4dd2-92ed-4b6eacb5abbc" ma:anchorId="00000000-0000-0000-0000-000000000000" ma:open="false" ma:isKeyword="false">
      <xsd:complexType>
        <xsd:sequence>
          <xsd:element ref="pc:Terms" minOccurs="0" maxOccurs="1"/>
        </xsd:sequence>
      </xsd:complexType>
    </xsd:element>
    <xsd:element name="_dlc_DocIdPersistId" ma:index="81"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efdec344-e8ef-4650-bb58-cc069c4d74ae" elementFormDefault="qualified">
    <xsd:import namespace="http://schemas.microsoft.com/office/2006/documentManagement/types"/>
    <xsd:import namespace="http://schemas.microsoft.com/office/infopath/2007/PartnerControls"/>
    <xsd:element name="FWF" ma:index="51" nillable="true" ma:displayName="FWF" ma:decimals="0" ma:default="0" ma:description="FWF" ma:hidden="true" ma:internalName="FWF" ma:readOnly="false" ma:percentage="FALSE">
      <xsd:simpleType>
        <xsd:restriction base="dms:Number"/>
      </xsd:simpleType>
    </xsd:element>
    <xsd:element name="j3a747e444af4d8db52bee177bb4bb08" ma:index="73" nillable="true" ma:taxonomy="true" ma:internalName="j3a747e444af4d8db52bee177bb4bb08" ma:taxonomyFieldName="Doc_x0020_Category0" ma:displayName="Doc Category-MMD" ma:readOnly="false" ma:default="" ma:fieldId="{33a747e4-44af-4d8d-b52b-ee177bb4bb08}" ma:sspId="a2ddc140-6b57-4eb3-9c5d-9ee8b65b5945" ma:termSetId="1e6cd529-0c1e-43e1-b887-a1ce7f1a120e" ma:anchorId="00000000-0000-0000-0000-000000000000" ma:open="false" ma:isKeyword="false">
      <xsd:complexType>
        <xsd:sequence>
          <xsd:element ref="pc:Terms" minOccurs="0" maxOccurs="1"/>
        </xsd:sequence>
      </xsd:complexType>
    </xsd:element>
    <xsd:element name="j1d7a17283c44351b8861f38368b3f4a" ma:index="75" nillable="true" ma:taxonomy="true" ma:internalName="j1d7a17283c44351b8861f38368b3f4a" ma:taxonomyFieldName="Survey0" ma:displayName="Survey-MMD" ma:readOnly="false" ma:default="" ma:fieldId="{31d7a172-83c4-4351-b886-1f38368b3f4a}" ma:taxonomyMulti="true" ma:sspId="a2ddc140-6b57-4eb3-9c5d-9ee8b65b5945" ma:termSetId="df16009a-ca5c-4dd2-92ed-4b6eacb5abbc" ma:anchorId="00000000-0000-0000-0000-000000000000" ma:open="false" ma:isKeyword="false">
      <xsd:complexType>
        <xsd:sequence>
          <xsd:element ref="pc:Terms" minOccurs="0" maxOccurs="1"/>
        </xsd:sequence>
      </xsd:complexType>
    </xsd:element>
    <xsd:element name="SurveyGroupBy0" ma:index="76" nillable="true" ma:displayName="SurveyGroupBy_DEL" ma:description="First Survey Used for NASSdocs By Survey view" ma:hidden="true" ma:internalName="SurveyGroupBy0" ma:readOnly="false">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5"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B6E85FD-1E22-4AD1-8A96-51C30CD3A825}">
  <ds:schemaRefs>
    <ds:schemaRef ds:uri="http://schemas.microsoft.com/office/2006/metadata/properties"/>
    <ds:schemaRef ds:uri="http://schemas.microsoft.com/office/infopath/2007/PartnerControls"/>
    <ds:schemaRef ds:uri="76200ae3-9792-4cd5-8e8b-92297ba56a0d"/>
    <ds:schemaRef ds:uri="efdec344-e8ef-4650-bb58-cc069c4d74ae"/>
    <ds:schemaRef ds:uri="http://schemas.microsoft.com/sharepoint/v3"/>
  </ds:schemaRefs>
</ds:datastoreItem>
</file>

<file path=customXml/itemProps2.xml><?xml version="1.0" encoding="utf-8"?>
<ds:datastoreItem xmlns:ds="http://schemas.openxmlformats.org/officeDocument/2006/customXml" ds:itemID="{A5F2446A-72FB-4F59-A8C9-4A1D93701467}">
  <ds:schemaRefs>
    <ds:schemaRef ds:uri="http://schemas.microsoft.com/sharepoint/events"/>
  </ds:schemaRefs>
</ds:datastoreItem>
</file>

<file path=customXml/itemProps3.xml><?xml version="1.0" encoding="utf-8"?>
<ds:datastoreItem xmlns:ds="http://schemas.openxmlformats.org/officeDocument/2006/customXml" ds:itemID="{DEFE2407-B109-4795-8180-0A99C6BC0172}">
  <ds:schemaRefs>
    <ds:schemaRef ds:uri="http://schemas.microsoft.com/sharepoint/v3/contenttype/forms"/>
  </ds:schemaRefs>
</ds:datastoreItem>
</file>

<file path=customXml/itemProps4.xml><?xml version="1.0" encoding="utf-8"?>
<ds:datastoreItem xmlns:ds="http://schemas.openxmlformats.org/officeDocument/2006/customXml" ds:itemID="{236F510C-7091-4542-8E50-BE2C071E4A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6200ae3-9792-4cd5-8e8b-92297ba56a0d"/>
    <ds:schemaRef ds:uri="efdec344-e8ef-4650-bb58-cc069c4d74a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10871</TotalTime>
  <Words>3546</Words>
  <Application>Microsoft Office PowerPoint</Application>
  <PresentationFormat>On-screen Show (4:3)</PresentationFormat>
  <Paragraphs>239</Paragraphs>
  <Slides>21</Slides>
  <Notes>10</Notes>
  <HiddenSlides>0</HiddenSlides>
  <MMClips>21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Cambria Math</vt:lpstr>
      <vt:lpstr>Courier New</vt:lpstr>
      <vt:lpstr>Wingdings</vt:lpstr>
      <vt:lpstr>14_Custom Design</vt:lpstr>
      <vt:lpstr>Utilizing Respondents’ Previously Reported Data in a Census of Establishments:  Results from an Experiment in the Census of Agriculture’s 2020 Content Test</vt:lpstr>
      <vt:lpstr>Introduction</vt:lpstr>
      <vt:lpstr>Introduction (cont.)</vt:lpstr>
      <vt:lpstr>Motivation for PRD Use</vt:lpstr>
      <vt:lpstr>Background: PRD in Official Statistics</vt:lpstr>
      <vt:lpstr>PRD In Official Statistics (cont.)</vt:lpstr>
      <vt:lpstr>Operationalization of PRD in the COA</vt:lpstr>
      <vt:lpstr>Pre-Printing PRD in the 2020 COA Content Test</vt:lpstr>
      <vt:lpstr>PRD Pre-Printing Experiment in the COA Content Test</vt:lpstr>
      <vt:lpstr>PRD Pre-Printing Experiment in the COA Content Test</vt:lpstr>
      <vt:lpstr>Experimental Invites Mailouts</vt:lpstr>
      <vt:lpstr>Experimental Contact Example: First Mailout</vt:lpstr>
      <vt:lpstr>Experimental Contact Example: Follow-up Mailout</vt:lpstr>
      <vt:lpstr>Respondent Perception of Burden: PRD Debriefing Questions</vt:lpstr>
      <vt:lpstr>Research Goals</vt:lpstr>
      <vt:lpstr>Results: Goal 1</vt:lpstr>
      <vt:lpstr>Results: Goal 1 (cont.)</vt:lpstr>
      <vt:lpstr>Results: Goal 2</vt:lpstr>
      <vt:lpstr>Conclusion</vt:lpstr>
      <vt:lpstr>Limitations &amp; Future Research</vt:lpstr>
      <vt:lpstr>Thank You</vt:lpstr>
    </vt:vector>
  </TitlesOfParts>
  <Company>USDA - NASS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NASS PPT Template Option 2</dc:title>
  <dc:creator>Karissa Jobman</dc:creator>
  <cp:lastModifiedBy>Rodhouse, Joseph - REE-NASS,</cp:lastModifiedBy>
  <cp:revision>560</cp:revision>
  <dcterms:created xsi:type="dcterms:W3CDTF">2012-07-10T15:52:31Z</dcterms:created>
  <dcterms:modified xsi:type="dcterms:W3CDTF">2021-10-20T20:00:49Z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0x01010036FE8E1382BC204298EC5A72A9C62284002277093454755B4CBE2812BD9919FF7D</vt:lpwstr>
  </property>
  <property fmtid="{D5CDD505-2E9C-101B-9397-08002B2CF9AE}" pid="3" name="_dlc_DocIdItemGuid">
    <vt:lpwstr>04986c8f-2b3f-4d8a-9e99-26466339d911</vt:lpwstr>
  </property>
  <property fmtid="{D5CDD505-2E9C-101B-9397-08002B2CF9AE}" pid="4" name="Org Units">
    <vt:lpwstr>339;#PAO|f084ad81-e6cf-4995-a23a-022d61cd5175</vt:lpwstr>
  </property>
  <property fmtid="{D5CDD505-2E9C-101B-9397-08002B2CF9AE}" pid="5" name="Document Type">
    <vt:lpwstr>371;#Routine correspondence files * 500|610bdd87-09de-4074-8d67-48ea44d0be52</vt:lpwstr>
  </property>
  <property fmtid="{D5CDD505-2E9C-101B-9397-08002B2CF9AE}" pid="6" name="Order">
    <vt:r8>14000</vt:r8>
  </property>
  <property fmtid="{D5CDD505-2E9C-101B-9397-08002B2CF9AE}" pid="7" name="URL">
    <vt:lpwstr>http://nassportal/NASSdocs/Documents/CR_NASS_PPT_Template_Option_2.pptx, http://nassportal/NASSdocs/Documents/CR_NASS_PPT_Template_Option_2.pptx</vt:lpwstr>
  </property>
  <property fmtid="{D5CDD505-2E9C-101B-9397-08002B2CF9AE}" pid="8" name="WorkflowChangePath">
    <vt:lpwstr>63bb0ee9-b550-49ed-905f-b1a7119d9e8e,3;63bb0ee9-b550-49ed-905f-b1a7119d9e8e,3;63bb0ee9-b550-49ed-905f-b1a7119d9e8e,3;63bb0ee9-b550-49ed-905f-b1a7119d9e8e,3;63bb0ee9-b550-49ed-905f-b1a7119d9e8e,3;63bb0ee9-b550-49ed-905f-b1a7119d9e8e,3;63bb0ee9-b550-49ed-90</vt:lpwstr>
  </property>
  <property fmtid="{D5CDD505-2E9C-101B-9397-08002B2CF9AE}" pid="9" name="PDF">
    <vt:lpwstr>Do not Convert to a PDF</vt:lpwstr>
  </property>
  <property fmtid="{D5CDD505-2E9C-101B-9397-08002B2CF9AE}" pid="10" name="Expiration_d">
    <vt:filetime>2016-08-06T04:00:00Z</vt:filetime>
  </property>
  <property fmtid="{D5CDD505-2E9C-101B-9397-08002B2CF9AE}" pid="11" name="bb-cat-txt1">
    <vt:lpwstr>22;#NASS</vt:lpwstr>
  </property>
  <property fmtid="{D5CDD505-2E9C-101B-9397-08002B2CF9AE}" pid="12" name="Doc Category1">
    <vt:lpwstr>741;#Template * 15|afe787b5-1f2c-48d8-91f3-57b5b96e540d</vt:lpwstr>
  </property>
  <property fmtid="{D5CDD505-2E9C-101B-9397-08002B2CF9AE}" pid="13" name="Survey1">
    <vt:lpwstr/>
  </property>
  <property fmtid="{D5CDD505-2E9C-101B-9397-08002B2CF9AE}" pid="14" name="Doc Category0">
    <vt:lpwstr/>
  </property>
  <property fmtid="{D5CDD505-2E9C-101B-9397-08002B2CF9AE}" pid="15" name="Survey0">
    <vt:lpwstr/>
  </property>
</Properties>
</file>

<file path=docProps/thumbnail.jpeg>
</file>